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9" r:id="rId2"/>
    <p:sldId id="274" r:id="rId3"/>
    <p:sldId id="275" r:id="rId4"/>
    <p:sldId id="270" r:id="rId5"/>
    <p:sldId id="272" r:id="rId6"/>
    <p:sldId id="271" r:id="rId7"/>
    <p:sldId id="276" r:id="rId8"/>
    <p:sldId id="273" r:id="rId9"/>
    <p:sldId id="258" r:id="rId10"/>
    <p:sldId id="263" r:id="rId11"/>
    <p:sldId id="259" r:id="rId12"/>
    <p:sldId id="256" r:id="rId13"/>
    <p:sldId id="264" r:id="rId14"/>
    <p:sldId id="265" r:id="rId15"/>
    <p:sldId id="257" r:id="rId16"/>
    <p:sldId id="261" r:id="rId17"/>
    <p:sldId id="266" r:id="rId18"/>
    <p:sldId id="260" r:id="rId19"/>
    <p:sldId id="262" r:id="rId20"/>
    <p:sldId id="267" r:id="rId21"/>
    <p:sldId id="268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Chafey" initials="CC" lastIdx="1" clrIdx="0">
    <p:extLst>
      <p:ext uri="{19B8F6BF-5375-455C-9EA6-DF929625EA0E}">
        <p15:presenceInfo xmlns:p15="http://schemas.microsoft.com/office/powerpoint/2012/main" xmlns="" userId="Carly Chaf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305"/>
    <a:srgbClr val="FF9B09"/>
    <a:srgbClr val="2A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0" d="100"/>
          <a:sy n="60" d="100"/>
        </p:scale>
        <p:origin x="-1020" y="-3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1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91010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01111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11212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21313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31414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41515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51616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61717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71818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Microsoft_Excel_Worksheet181919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222.xlsx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package" Target="../embeddings/Microsoft_Excel_Worksheet19202020.xlsx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package" Target="../embeddings/Microsoft_Excel_Worksheet20212121.xlsx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package" Target="../embeddings/Microsoft_Excel_Worksheet212222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13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44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455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566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677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788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8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71D-46E7-86C0-3840064728F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71D-46E7-86C0-3840064728F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71D-46E7-86C0-3840064728F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71D-46E7-86C0-3840064728F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71D-46E7-86C0-3840064728F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C71D-46E7-86C0-3840064728F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C71D-46E7-86C0-3840064728F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C71D-46E7-86C0-3840064728F5}"/>
              </c:ext>
            </c:extLst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Sheet1!$E$2:$E$9</c:f>
              <c:strCache>
                <c:ptCount val="8"/>
                <c:pt idx="0">
                  <c:v>Assistant/Associate</c:v>
                </c:pt>
                <c:pt idx="1">
                  <c:v>Board Member</c:v>
                </c:pt>
                <c:pt idx="2">
                  <c:v>CEO/ED</c:v>
                </c:pt>
                <c:pt idx="3">
                  <c:v>Director</c:v>
                </c:pt>
                <c:pt idx="4">
                  <c:v>Independent Consultant</c:v>
                </c:pt>
                <c:pt idx="5">
                  <c:v>Manager</c:v>
                </c:pt>
                <c:pt idx="6">
                  <c:v>Technical Specialist</c:v>
                </c:pt>
                <c:pt idx="7">
                  <c:v>Other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4</c:v>
                </c:pt>
                <c:pt idx="1">
                  <c:v>10</c:v>
                </c:pt>
                <c:pt idx="2">
                  <c:v>24</c:v>
                </c:pt>
                <c:pt idx="3">
                  <c:v>48</c:v>
                </c:pt>
                <c:pt idx="4">
                  <c:v>5</c:v>
                </c:pt>
                <c:pt idx="5">
                  <c:v>101</c:v>
                </c:pt>
                <c:pt idx="6">
                  <c:v>14</c:v>
                </c:pt>
                <c:pt idx="7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71D-46E7-86C0-3840064728F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CARE’S VSLA Financial Linkage Approach with MFIs: A Stepping Stone to Responsible and Inclusive Finance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CARE!$I$3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CARE!$H$4:$H$5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CARE!$I$4:$I$5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78-4540-8F31-2CF50DF180BC}"/>
            </c:ext>
          </c:extLst>
        </c:ser>
        <c:ser>
          <c:idx val="1"/>
          <c:order val="1"/>
          <c:tx>
            <c:strRef>
              <c:f>CARE!$J$3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CARE!$H$4:$H$5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CARE!$J$4:$J$5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78-4540-8F31-2CF50DF180BC}"/>
            </c:ext>
          </c:extLst>
        </c:ser>
        <c:ser>
          <c:idx val="2"/>
          <c:order val="2"/>
          <c:tx>
            <c:strRef>
              <c:f>CARE!$K$3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CARE!$H$4:$H$5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CARE!$K$4:$K$5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78-4540-8F31-2CF50DF180BC}"/>
            </c:ext>
          </c:extLst>
        </c:ser>
        <c:ser>
          <c:idx val="3"/>
          <c:order val="3"/>
          <c:tx>
            <c:strRef>
              <c:f>CARE!$L$3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CARE!$H$4:$H$5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CARE!$L$4:$L$5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78-4540-8F31-2CF50DF180BC}"/>
            </c:ext>
          </c:extLst>
        </c:ser>
        <c:ser>
          <c:idx val="4"/>
          <c:order val="4"/>
          <c:tx>
            <c:strRef>
              <c:f>CARE!$M$3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CARE!$H$4:$H$5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CARE!$M$4:$M$5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A78-4540-8F31-2CF50DF18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36032"/>
        <c:axId val="48237568"/>
      </c:barChart>
      <c:catAx>
        <c:axId val="4823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237568"/>
        <c:crosses val="autoZero"/>
        <c:auto val="1"/>
        <c:lblAlgn val="ctr"/>
        <c:lblOffset val="100"/>
        <c:noMultiLvlLbl val="0"/>
      </c:catAx>
      <c:valAx>
        <c:axId val="4823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23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Investors and funders role in the promotion and uptake of responsible finance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'Investors and Funders'!$I$3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'Investors and Funders'!$H$4:$H$5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'Investors and Funders'!$I$4:$I$5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9D-47EC-871F-5D4A45DDEE0F}"/>
            </c:ext>
          </c:extLst>
        </c:ser>
        <c:ser>
          <c:idx val="1"/>
          <c:order val="1"/>
          <c:tx>
            <c:strRef>
              <c:f>'Investors and Funders'!$J$3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'Investors and Funders'!$H$4:$H$5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'Investors and Funders'!$J$4:$J$5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9D-47EC-871F-5D4A45DDEE0F}"/>
            </c:ext>
          </c:extLst>
        </c:ser>
        <c:ser>
          <c:idx val="2"/>
          <c:order val="2"/>
          <c:tx>
            <c:strRef>
              <c:f>'Investors and Funders'!$K$3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'Investors and Funders'!$H$4:$H$5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'Investors and Funders'!$K$4:$K$5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9D-47EC-871F-5D4A45DDEE0F}"/>
            </c:ext>
          </c:extLst>
        </c:ser>
        <c:ser>
          <c:idx val="3"/>
          <c:order val="3"/>
          <c:tx>
            <c:strRef>
              <c:f>'Investors and Funders'!$L$3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'Investors and Funders'!$H$4:$H$5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'Investors and Funders'!$L$4:$L$5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9D-47EC-871F-5D4A45DDEE0F}"/>
            </c:ext>
          </c:extLst>
        </c:ser>
        <c:ser>
          <c:idx val="4"/>
          <c:order val="4"/>
          <c:tx>
            <c:strRef>
              <c:f>'Investors and Funders'!$M$3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'Investors and Funders'!$H$4:$H$5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'Investors and Funders'!$M$4:$M$5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59D-47EC-871F-5D4A45DDE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866880"/>
        <c:axId val="53868416"/>
      </c:barChart>
      <c:catAx>
        <c:axId val="538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68416"/>
        <c:crosses val="autoZero"/>
        <c:auto val="1"/>
        <c:lblAlgn val="ctr"/>
        <c:lblOffset val="100"/>
        <c:noMultiLvlLbl val="0"/>
      </c:catAx>
      <c:valAx>
        <c:axId val="5386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86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How does it work in practice? Implementation lessons from consumer education projects in Mozambique, South African and Rwanda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'How Does it Work in Practice'!$I$3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'How Does it Work in Practice'!$H$4:$H$5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'How Does it Work in Practice'!$I$4:$I$5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BE-449B-88FB-CB7DE7308265}"/>
            </c:ext>
          </c:extLst>
        </c:ser>
        <c:ser>
          <c:idx val="1"/>
          <c:order val="1"/>
          <c:tx>
            <c:strRef>
              <c:f>'How Does it Work in Practice'!$J$3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'How Does it Work in Practice'!$H$4:$H$5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'How Does it Work in Practice'!$J$4:$J$5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BE-449B-88FB-CB7DE7308265}"/>
            </c:ext>
          </c:extLst>
        </c:ser>
        <c:ser>
          <c:idx val="2"/>
          <c:order val="2"/>
          <c:tx>
            <c:strRef>
              <c:f>'How Does it Work in Practice'!$K$3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'How Does it Work in Practice'!$H$4:$H$5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'How Does it Work in Practice'!$K$4:$K$5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BE-449B-88FB-CB7DE7308265}"/>
            </c:ext>
          </c:extLst>
        </c:ser>
        <c:ser>
          <c:idx val="3"/>
          <c:order val="3"/>
          <c:tx>
            <c:strRef>
              <c:f>'How Does it Work in Practice'!$L$3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'How Does it Work in Practice'!$H$4:$H$5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'How Does it Work in Practice'!$L$4:$L$5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BE-449B-88FB-CB7DE7308265}"/>
            </c:ext>
          </c:extLst>
        </c:ser>
        <c:ser>
          <c:idx val="4"/>
          <c:order val="4"/>
          <c:tx>
            <c:strRef>
              <c:f>'How Does it Work in Practice'!$M$3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'How Does it Work in Practice'!$H$4:$H$5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'How Does it Work in Practice'!$M$4:$M$5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BE-449B-88FB-CB7DE7308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950336"/>
        <c:axId val="53951872"/>
      </c:barChart>
      <c:catAx>
        <c:axId val="5395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951872"/>
        <c:crosses val="autoZero"/>
        <c:auto val="1"/>
        <c:lblAlgn val="ctr"/>
        <c:lblOffset val="100"/>
        <c:noMultiLvlLbl val="0"/>
      </c:catAx>
      <c:valAx>
        <c:axId val="5395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95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Responsible Finance practices in agricultural value chain financing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'Responsible Finance Practices'!$I$4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'Responsible Finance Practices'!$H$5:$H$6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Finance Practices'!$I$5:$I$6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94-4FE5-99E6-2AD0CB7B342A}"/>
            </c:ext>
          </c:extLst>
        </c:ser>
        <c:ser>
          <c:idx val="1"/>
          <c:order val="1"/>
          <c:tx>
            <c:strRef>
              <c:f>'Responsible Finance Practices'!$J$4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'Responsible Finance Practices'!$H$5:$H$6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Finance Practices'!$J$5:$J$6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94-4FE5-99E6-2AD0CB7B342A}"/>
            </c:ext>
          </c:extLst>
        </c:ser>
        <c:ser>
          <c:idx val="2"/>
          <c:order val="2"/>
          <c:tx>
            <c:strRef>
              <c:f>'Responsible Finance Practices'!$K$4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'Responsible Finance Practices'!$H$5:$H$6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Finance Practices'!$K$5:$K$6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94-4FE5-99E6-2AD0CB7B342A}"/>
            </c:ext>
          </c:extLst>
        </c:ser>
        <c:ser>
          <c:idx val="3"/>
          <c:order val="3"/>
          <c:tx>
            <c:strRef>
              <c:f>'Responsible Finance Practices'!$L$4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'Responsible Finance Practices'!$H$5:$H$6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Finance Practices'!$L$5:$L$6</c:f>
              <c:numCache>
                <c:formatCode>General</c:formatCode>
                <c:ptCount val="2"/>
                <c:pt idx="0">
                  <c:v>17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694-4FE5-99E6-2AD0CB7B342A}"/>
            </c:ext>
          </c:extLst>
        </c:ser>
        <c:ser>
          <c:idx val="4"/>
          <c:order val="4"/>
          <c:tx>
            <c:strRef>
              <c:f>'Responsible Finance Practices'!$M$4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'Responsible Finance Practices'!$H$5:$H$6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Finance Practices'!$M$5:$M$6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94-4FE5-99E6-2AD0CB7B34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141696"/>
        <c:axId val="54143232"/>
      </c:barChart>
      <c:catAx>
        <c:axId val="5414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43232"/>
        <c:crosses val="autoZero"/>
        <c:auto val="1"/>
        <c:lblAlgn val="ctr"/>
        <c:lblOffset val="100"/>
        <c:noMultiLvlLbl val="0"/>
      </c:catAx>
      <c:valAx>
        <c:axId val="5414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14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Improving Savings through Financial Education: A focus on youth 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'Improving Savings'!$I$4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'Improving Savings'!$H$5:$H$6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'Improving Savings'!$I$5:$I$6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58-434B-A768-AF75FB6B18BE}"/>
            </c:ext>
          </c:extLst>
        </c:ser>
        <c:ser>
          <c:idx val="1"/>
          <c:order val="1"/>
          <c:tx>
            <c:strRef>
              <c:f>'Improving Savings'!$J$4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'Improving Savings'!$H$5:$H$6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'Improving Savings'!$J$5:$J$6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58-434B-A768-AF75FB6B18BE}"/>
            </c:ext>
          </c:extLst>
        </c:ser>
        <c:ser>
          <c:idx val="2"/>
          <c:order val="2"/>
          <c:tx>
            <c:strRef>
              <c:f>'Improving Savings'!$K$4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'Improving Savings'!$H$5:$H$6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'Improving Savings'!$K$5:$K$6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58-434B-A768-AF75FB6B18BE}"/>
            </c:ext>
          </c:extLst>
        </c:ser>
        <c:ser>
          <c:idx val="3"/>
          <c:order val="3"/>
          <c:tx>
            <c:strRef>
              <c:f>'Improving Savings'!$L$4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'Improving Savings'!$H$5:$H$6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'Improving Savings'!$L$5:$L$6</c:f>
              <c:numCache>
                <c:formatCode>General</c:formatCode>
                <c:ptCount val="2"/>
                <c:pt idx="0">
                  <c:v>16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58-434B-A768-AF75FB6B18BE}"/>
            </c:ext>
          </c:extLst>
        </c:ser>
        <c:ser>
          <c:idx val="4"/>
          <c:order val="4"/>
          <c:tx>
            <c:strRef>
              <c:f>'Improving Savings'!$M$4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'Improving Savings'!$H$5:$H$6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'Improving Savings'!$M$5:$M$6</c:f>
              <c:numCache>
                <c:formatCode>General</c:formatCode>
                <c:ptCount val="2"/>
                <c:pt idx="0">
                  <c:v>31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58-434B-A768-AF75FB6B1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544640"/>
        <c:axId val="54550528"/>
      </c:barChart>
      <c:catAx>
        <c:axId val="545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50528"/>
        <c:crosses val="autoZero"/>
        <c:auto val="1"/>
        <c:lblAlgn val="ctr"/>
        <c:lblOffset val="100"/>
        <c:noMultiLvlLbl val="0"/>
      </c:catAx>
      <c:valAx>
        <c:axId val="5455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5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The Business of </a:t>
            </a:r>
            <a:r>
              <a:rPr lang="en-US" dirty="0" err="1">
                <a:solidFill>
                  <a:schemeClr val="tx1"/>
                </a:solidFill>
              </a:rPr>
              <a:t>Fintech</a:t>
            </a:r>
            <a:r>
              <a:rPr lang="en-US" dirty="0">
                <a:solidFill>
                  <a:schemeClr val="tx1"/>
                </a:solidFill>
              </a:rPr>
              <a:t> in Africa: Opportunities and Risks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'The Business of Fintechs'!$I$4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'The Business of Fintechs'!$H$5:$H$6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of Fintechs'!$I$5:$I$6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B05-4BE6-90AB-B4B3E4397456}"/>
            </c:ext>
          </c:extLst>
        </c:ser>
        <c:ser>
          <c:idx val="1"/>
          <c:order val="1"/>
          <c:tx>
            <c:strRef>
              <c:f>'The Business of Fintechs'!$J$4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'The Business of Fintechs'!$H$5:$H$6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of Fintechs'!$J$5:$J$6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B05-4BE6-90AB-B4B3E4397456}"/>
            </c:ext>
          </c:extLst>
        </c:ser>
        <c:ser>
          <c:idx val="2"/>
          <c:order val="2"/>
          <c:tx>
            <c:strRef>
              <c:f>'The Business of Fintechs'!$K$4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'The Business of Fintechs'!$H$5:$H$6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of Fintechs'!$K$5:$K$6</c:f>
              <c:numCache>
                <c:formatCode>General</c:formatCode>
                <c:ptCount val="2"/>
                <c:pt idx="0">
                  <c:v>7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05-4BE6-90AB-B4B3E4397456}"/>
            </c:ext>
          </c:extLst>
        </c:ser>
        <c:ser>
          <c:idx val="3"/>
          <c:order val="3"/>
          <c:tx>
            <c:strRef>
              <c:f>'The Business of Fintechs'!$L$4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'The Business of Fintechs'!$H$5:$H$6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of Fintechs'!$L$5:$L$6</c:f>
              <c:numCache>
                <c:formatCode>General</c:formatCode>
                <c:ptCount val="2"/>
                <c:pt idx="0">
                  <c:v>24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B05-4BE6-90AB-B4B3E4397456}"/>
            </c:ext>
          </c:extLst>
        </c:ser>
        <c:ser>
          <c:idx val="4"/>
          <c:order val="4"/>
          <c:tx>
            <c:strRef>
              <c:f>'The Business of Fintechs'!$M$4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'The Business of Fintechs'!$H$5:$H$6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of Fintechs'!$M$5:$M$6</c:f>
              <c:numCache>
                <c:formatCode>General</c:formatCode>
                <c:ptCount val="2"/>
                <c:pt idx="0">
                  <c:v>9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B05-4BE6-90AB-B4B3E4397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678656"/>
        <c:axId val="54680192"/>
      </c:barChart>
      <c:catAx>
        <c:axId val="546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680192"/>
        <c:crosses val="autoZero"/>
        <c:auto val="1"/>
        <c:lblAlgn val="ctr"/>
        <c:lblOffset val="100"/>
        <c:noMultiLvlLbl val="0"/>
      </c:catAx>
      <c:valAx>
        <c:axId val="5468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467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All Peer Learning</a:t>
            </a:r>
            <a:r>
              <a:rPr lang="en-US" b="1" baseline="0" dirty="0">
                <a:solidFill>
                  <a:schemeClr val="tx1"/>
                </a:solidFill>
              </a:rPr>
              <a:t> Sessions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'Overall Peer Learning Session'!$I$4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'Overall Peer Learning Session'!$H$5:$H$6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Peer Learning Session'!$I$5:$I$6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7D-4BB8-B29C-09D72E688D64}"/>
            </c:ext>
          </c:extLst>
        </c:ser>
        <c:ser>
          <c:idx val="1"/>
          <c:order val="1"/>
          <c:tx>
            <c:strRef>
              <c:f>'Overall Peer Learning Session'!$J$4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'Overall Peer Learning Session'!$H$5:$H$6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Peer Learning Session'!$J$5:$J$6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7D-4BB8-B29C-09D72E688D64}"/>
            </c:ext>
          </c:extLst>
        </c:ser>
        <c:ser>
          <c:idx val="2"/>
          <c:order val="2"/>
          <c:tx>
            <c:strRef>
              <c:f>'Overall Peer Learning Session'!$K$4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'Overall Peer Learning Session'!$H$5:$H$6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Peer Learning Session'!$K$5:$K$6</c:f>
              <c:numCache>
                <c:formatCode>General</c:formatCode>
                <c:ptCount val="2"/>
                <c:pt idx="0">
                  <c:v>17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7D-4BB8-B29C-09D72E688D64}"/>
            </c:ext>
          </c:extLst>
        </c:ser>
        <c:ser>
          <c:idx val="3"/>
          <c:order val="3"/>
          <c:tx>
            <c:strRef>
              <c:f>'Overall Peer Learning Session'!$L$4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'Overall Peer Learning Session'!$H$5:$H$6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Peer Learning Session'!$L$5:$L$6</c:f>
              <c:numCache>
                <c:formatCode>General</c:formatCode>
                <c:ptCount val="2"/>
                <c:pt idx="0">
                  <c:v>71</c:v>
                </c:pt>
                <c:pt idx="1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F7D-4BB8-B29C-09D72E688D64}"/>
            </c:ext>
          </c:extLst>
        </c:ser>
        <c:ser>
          <c:idx val="4"/>
          <c:order val="4"/>
          <c:tx>
            <c:strRef>
              <c:f>'Overall Peer Learning Session'!$M$4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'Overall Peer Learning Session'!$H$5:$H$6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Peer Learning Session'!$M$5:$M$6</c:f>
              <c:numCache>
                <c:formatCode>General</c:formatCode>
                <c:ptCount val="2"/>
                <c:pt idx="0">
                  <c:v>60</c:v>
                </c:pt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F7D-4BB8-B29C-09D72E688D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34432"/>
        <c:axId val="41640320"/>
      </c:barChart>
      <c:catAx>
        <c:axId val="4163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40320"/>
        <c:crosses val="autoZero"/>
        <c:auto val="1"/>
        <c:lblAlgn val="ctr"/>
        <c:lblOffset val="100"/>
        <c:noMultiLvlLbl val="0"/>
      </c:catAx>
      <c:valAx>
        <c:axId val="416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63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Financial Education Toolkit: How to design, implement and measure programs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'Financial Education Toolkit'!$H$2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'Financial Education Toolkit'!$G$3:$G$4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'Financial Education Toolkit'!$H$3:$H$4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F-4217-BA29-3B0B4CCAC05F}"/>
            </c:ext>
          </c:extLst>
        </c:ser>
        <c:ser>
          <c:idx val="1"/>
          <c:order val="1"/>
          <c:tx>
            <c:strRef>
              <c:f>'Financial Education Toolkit'!$I$2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'Financial Education Toolkit'!$G$3:$G$4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'Financial Education Toolkit'!$I$3:$I$4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F-4217-BA29-3B0B4CCAC05F}"/>
            </c:ext>
          </c:extLst>
        </c:ser>
        <c:ser>
          <c:idx val="2"/>
          <c:order val="2"/>
          <c:tx>
            <c:strRef>
              <c:f>'Financial Education Toolkit'!$J$2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'Financial Education Toolkit'!$G$3:$G$4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'Financial Education Toolkit'!$J$3:$J$4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F-4217-BA29-3B0B4CCAC05F}"/>
            </c:ext>
          </c:extLst>
        </c:ser>
        <c:ser>
          <c:idx val="3"/>
          <c:order val="3"/>
          <c:tx>
            <c:strRef>
              <c:f>'Financial Education Toolkit'!$K$2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'Financial Education Toolkit'!$G$3:$G$4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'Financial Education Toolkit'!$K$3:$K$4</c:f>
              <c:numCache>
                <c:formatCode>General</c:formatCode>
                <c:ptCount val="2"/>
                <c:pt idx="0">
                  <c:v>4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1EF-4217-BA29-3B0B4CCAC05F}"/>
            </c:ext>
          </c:extLst>
        </c:ser>
        <c:ser>
          <c:idx val="4"/>
          <c:order val="4"/>
          <c:tx>
            <c:strRef>
              <c:f>'Financial Education Toolkit'!$L$2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'Financial Education Toolkit'!$G$3:$G$4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'Financial Education Toolkit'!$L$3:$L$4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F-4217-BA29-3B0B4CCAC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27104"/>
        <c:axId val="41728640"/>
      </c:barChart>
      <c:catAx>
        <c:axId val="4172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728640"/>
        <c:crosses val="autoZero"/>
        <c:auto val="1"/>
        <c:lblAlgn val="ctr"/>
        <c:lblOffset val="100"/>
        <c:noMultiLvlLbl val="0"/>
      </c:catAx>
      <c:valAx>
        <c:axId val="4172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72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Management of Risk and Fraud in Digital Financial Services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'Risk and Fraud'!$I$3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'Risk and Fraud'!$H$4:$H$5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'Risk and Fraud'!$I$4:$I$5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9C-4118-9743-D8B1BBE7BFEA}"/>
            </c:ext>
          </c:extLst>
        </c:ser>
        <c:ser>
          <c:idx val="1"/>
          <c:order val="1"/>
          <c:tx>
            <c:strRef>
              <c:f>'Risk and Fraud'!$J$3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'Risk and Fraud'!$H$4:$H$5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'Risk and Fraud'!$J$4:$J$5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9C-4118-9743-D8B1BBE7BFEA}"/>
            </c:ext>
          </c:extLst>
        </c:ser>
        <c:ser>
          <c:idx val="2"/>
          <c:order val="2"/>
          <c:tx>
            <c:strRef>
              <c:f>'Risk and Fraud'!$K$3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'Risk and Fraud'!$H$4:$H$5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'Risk and Fraud'!$K$4:$K$5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9C-4118-9743-D8B1BBE7BFEA}"/>
            </c:ext>
          </c:extLst>
        </c:ser>
        <c:ser>
          <c:idx val="3"/>
          <c:order val="3"/>
          <c:tx>
            <c:strRef>
              <c:f>'Risk and Fraud'!$L$3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'Risk and Fraud'!$H$4:$H$5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'Risk and Fraud'!$L$4:$L$5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9C-4118-9743-D8B1BBE7BFEA}"/>
            </c:ext>
          </c:extLst>
        </c:ser>
        <c:ser>
          <c:idx val="4"/>
          <c:order val="4"/>
          <c:tx>
            <c:strRef>
              <c:f>'Risk and Fraud'!$M$3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'Risk and Fraud'!$H$4:$H$5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'Risk and Fraud'!$M$4:$M$5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9C-4118-9743-D8B1BBE7B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159488"/>
        <c:axId val="228161024"/>
      </c:barChart>
      <c:catAx>
        <c:axId val="22815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161024"/>
        <c:crosses val="autoZero"/>
        <c:auto val="1"/>
        <c:lblAlgn val="ctr"/>
        <c:lblOffset val="100"/>
        <c:noMultiLvlLbl val="0"/>
      </c:catAx>
      <c:valAx>
        <c:axId val="2281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15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Integrating Consumer Protection in new product design processes 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'Integrating Consumer Protection'!$H$3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'Integrating Consumer Protection'!$G$4:$G$5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'Integrating Consumer Protection'!$H$4:$H$5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87-41FD-AC35-E279907EEAA8}"/>
            </c:ext>
          </c:extLst>
        </c:ser>
        <c:ser>
          <c:idx val="1"/>
          <c:order val="1"/>
          <c:tx>
            <c:strRef>
              <c:f>'Integrating Consumer Protection'!$I$3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'Integrating Consumer Protection'!$G$4:$G$5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'Integrating Consumer Protection'!$I$4:$I$5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87-41FD-AC35-E279907EEAA8}"/>
            </c:ext>
          </c:extLst>
        </c:ser>
        <c:ser>
          <c:idx val="2"/>
          <c:order val="2"/>
          <c:tx>
            <c:strRef>
              <c:f>'Integrating Consumer Protection'!$J$3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'Integrating Consumer Protection'!$G$4:$G$5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'Integrating Consumer Protection'!$J$4:$J$5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87-41FD-AC35-E279907EEAA8}"/>
            </c:ext>
          </c:extLst>
        </c:ser>
        <c:ser>
          <c:idx val="3"/>
          <c:order val="3"/>
          <c:tx>
            <c:strRef>
              <c:f>'Integrating Consumer Protection'!$K$3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'Integrating Consumer Protection'!$G$4:$G$5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'Integrating Consumer Protection'!$K$4:$K$5</c:f>
              <c:numCache>
                <c:formatCode>General</c:formatCode>
                <c:ptCount val="2"/>
                <c:pt idx="0">
                  <c:v>14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87-41FD-AC35-E279907EEAA8}"/>
            </c:ext>
          </c:extLst>
        </c:ser>
        <c:ser>
          <c:idx val="4"/>
          <c:order val="4"/>
          <c:tx>
            <c:strRef>
              <c:f>'Integrating Consumer Protection'!$L$3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'Integrating Consumer Protection'!$G$4:$G$5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'Integrating Consumer Protection'!$L$4:$L$5</c:f>
              <c:numCache>
                <c:formatCode>General</c:formatCode>
                <c:ptCount val="2"/>
                <c:pt idx="0">
                  <c:v>21</c:v>
                </c:pt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87-41FD-AC35-E279907EE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289152"/>
        <c:axId val="228299136"/>
      </c:barChart>
      <c:catAx>
        <c:axId val="22828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299136"/>
        <c:crosses val="autoZero"/>
        <c:auto val="1"/>
        <c:lblAlgn val="ctr"/>
        <c:lblOffset val="100"/>
        <c:noMultiLvlLbl val="0"/>
      </c:catAx>
      <c:valAx>
        <c:axId val="22829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28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6F9-423E-993F-BEB0E54E9AB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6F9-423E-993F-BEB0E54E9AB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6F9-423E-993F-BEB0E54E9AB3}"/>
              </c:ext>
            </c:extLst>
          </c:dPt>
          <c:dLbls>
            <c:dLbl>
              <c:idx val="0"/>
              <c:layout>
                <c:manualLayout>
                  <c:x val="-2.3813468009240054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2691742439572848"/>
                  <c:y val="4.66899124722893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Sheet1!$E$2:$G$2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Africa</c:v>
                </c:pt>
              </c:strCache>
            </c:strRef>
          </c:cat>
          <c:val>
            <c:numRef>
              <c:f>Sheet1!$E$3:$G$3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F9-423E-993F-BEB0E54E9AB3}"/>
            </c:ext>
          </c:extLst>
        </c:ser>
        <c:ser>
          <c:idx val="1"/>
          <c:order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6F9-423E-993F-BEB0E54E9AB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6F9-423E-993F-BEB0E54E9AB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86F9-423E-993F-BEB0E54E9AB3}"/>
              </c:ext>
            </c:extLst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Sheet1!$E$2:$G$2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Africa</c:v>
                </c:pt>
              </c:strCache>
            </c:strRef>
          </c:cat>
          <c:val>
            <c:numRef>
              <c:f>Sheet1!$E$4:$G$4</c:f>
              <c:numCache>
                <c:formatCode>0.00%</c:formatCode>
                <c:ptCount val="3"/>
                <c:pt idx="0">
                  <c:v>3.3472803347280332E-2</c:v>
                </c:pt>
                <c:pt idx="1">
                  <c:v>5.0209205020920501E-2</c:v>
                </c:pt>
                <c:pt idx="2">
                  <c:v>0.91631799163179917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6F9-423E-993F-BEB0E54E9AB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Sustainability of Microfinance Institutions through Client Training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'Sustainability of MFIs'!$H$3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'Sustainability of MFIs'!$G$4:$G$5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'Sustainability of MFIs'!$H$4:$H$5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10-42E4-9545-00EE8034081C}"/>
            </c:ext>
          </c:extLst>
        </c:ser>
        <c:ser>
          <c:idx val="1"/>
          <c:order val="1"/>
          <c:tx>
            <c:strRef>
              <c:f>'Sustainability of MFIs'!$I$3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'Sustainability of MFIs'!$G$4:$G$5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'Sustainability of MFIs'!$I$4:$I$5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10-42E4-9545-00EE8034081C}"/>
            </c:ext>
          </c:extLst>
        </c:ser>
        <c:ser>
          <c:idx val="2"/>
          <c:order val="2"/>
          <c:tx>
            <c:strRef>
              <c:f>'Sustainability of MFIs'!$J$3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'Sustainability of MFIs'!$G$4:$G$5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'Sustainability of MFIs'!$J$4:$J$5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10-42E4-9545-00EE8034081C}"/>
            </c:ext>
          </c:extLst>
        </c:ser>
        <c:ser>
          <c:idx val="3"/>
          <c:order val="3"/>
          <c:tx>
            <c:strRef>
              <c:f>'Sustainability of MFIs'!$K$3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'Sustainability of MFIs'!$G$4:$G$5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'Sustainability of MFIs'!$K$4:$K$5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10-42E4-9545-00EE8034081C}"/>
            </c:ext>
          </c:extLst>
        </c:ser>
        <c:ser>
          <c:idx val="4"/>
          <c:order val="4"/>
          <c:tx>
            <c:strRef>
              <c:f>'Sustainability of MFIs'!$L$3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'Sustainability of MFIs'!$G$4:$G$5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'Sustainability of MFIs'!$L$4:$L$5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10-42E4-9545-00EE80340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907072"/>
        <c:axId val="227908608"/>
      </c:barChart>
      <c:catAx>
        <c:axId val="22790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908608"/>
        <c:crosses val="autoZero"/>
        <c:auto val="1"/>
        <c:lblAlgn val="ctr"/>
        <c:lblOffset val="100"/>
        <c:noMultiLvlLbl val="0"/>
      </c:catAx>
      <c:valAx>
        <c:axId val="22790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790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All Trainings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'Overall Trainings'!$H$3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'Overall Trainings'!$G$4:$G$5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Trainings'!$H$4:$H$5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0D-4093-A11E-8F32216C9DDB}"/>
            </c:ext>
          </c:extLst>
        </c:ser>
        <c:ser>
          <c:idx val="1"/>
          <c:order val="1"/>
          <c:tx>
            <c:strRef>
              <c:f>'Overall Trainings'!$I$3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'Overall Trainings'!$G$4:$G$5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Trainings'!$I$4:$I$5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0D-4093-A11E-8F32216C9DDB}"/>
            </c:ext>
          </c:extLst>
        </c:ser>
        <c:ser>
          <c:idx val="2"/>
          <c:order val="2"/>
          <c:tx>
            <c:strRef>
              <c:f>'Overall Trainings'!$J$3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'Overall Trainings'!$G$4:$G$5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Trainings'!$J$4:$J$5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0D-4093-A11E-8F32216C9DDB}"/>
            </c:ext>
          </c:extLst>
        </c:ser>
        <c:ser>
          <c:idx val="3"/>
          <c:order val="3"/>
          <c:tx>
            <c:strRef>
              <c:f>'Overall Trainings'!$K$3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'Overall Trainings'!$G$4:$G$5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Trainings'!$K$4:$K$5</c:f>
              <c:numCache>
                <c:formatCode>General</c:formatCode>
                <c:ptCount val="2"/>
                <c:pt idx="0">
                  <c:v>29</c:v>
                </c:pt>
                <c:pt idx="1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0D-4093-A11E-8F32216C9DDB}"/>
            </c:ext>
          </c:extLst>
        </c:ser>
        <c:ser>
          <c:idx val="4"/>
          <c:order val="4"/>
          <c:tx>
            <c:strRef>
              <c:f>'Overall Trainings'!$L$3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'Overall Trainings'!$G$4:$G$5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Trainings'!$L$4:$L$5</c:f>
              <c:numCache>
                <c:formatCode>General</c:formatCode>
                <c:ptCount val="2"/>
                <c:pt idx="0">
                  <c:v>50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E0D-4093-A11E-8F32216C9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8024320"/>
        <c:axId val="228025856"/>
      </c:barChart>
      <c:catAx>
        <c:axId val="22802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025856"/>
        <c:crosses val="autoZero"/>
        <c:auto val="1"/>
        <c:lblAlgn val="ctr"/>
        <c:lblOffset val="100"/>
        <c:noMultiLvlLbl val="0"/>
      </c:catAx>
      <c:valAx>
        <c:axId val="22802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02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Overall Conference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Graph!$C$2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Graph!$B$3:$B$7</c:f>
              <c:strCache>
                <c:ptCount val="5"/>
                <c:pt idx="0">
                  <c:v>Reliability</c:v>
                </c:pt>
                <c:pt idx="1">
                  <c:v>Assurance</c:v>
                </c:pt>
                <c:pt idx="2">
                  <c:v>Tangibility</c:v>
                </c:pt>
                <c:pt idx="3">
                  <c:v>Empathy</c:v>
                </c:pt>
                <c:pt idx="4">
                  <c:v>Responsiveness</c:v>
                </c:pt>
              </c:strCache>
            </c:strRef>
          </c:cat>
          <c:val>
            <c:numRef>
              <c:f>Graph!$C$3:$C$7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B8-48D3-BA97-460FBD9E1855}"/>
            </c:ext>
          </c:extLst>
        </c:ser>
        <c:ser>
          <c:idx val="1"/>
          <c:order val="1"/>
          <c:tx>
            <c:strRef>
              <c:f>Graph!$D$2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Graph!$B$3:$B$7</c:f>
              <c:strCache>
                <c:ptCount val="5"/>
                <c:pt idx="0">
                  <c:v>Reliability</c:v>
                </c:pt>
                <c:pt idx="1">
                  <c:v>Assurance</c:v>
                </c:pt>
                <c:pt idx="2">
                  <c:v>Tangibility</c:v>
                </c:pt>
                <c:pt idx="3">
                  <c:v>Empathy</c:v>
                </c:pt>
                <c:pt idx="4">
                  <c:v>Responsiveness</c:v>
                </c:pt>
              </c:strCache>
            </c:strRef>
          </c:cat>
          <c:val>
            <c:numRef>
              <c:f>Graph!$D$3:$D$7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EB8-48D3-BA97-460FBD9E1855}"/>
            </c:ext>
          </c:extLst>
        </c:ser>
        <c:ser>
          <c:idx val="2"/>
          <c:order val="2"/>
          <c:tx>
            <c:strRef>
              <c:f>Graph!$E$2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Graph!$B$3:$B$7</c:f>
              <c:strCache>
                <c:ptCount val="5"/>
                <c:pt idx="0">
                  <c:v>Reliability</c:v>
                </c:pt>
                <c:pt idx="1">
                  <c:v>Assurance</c:v>
                </c:pt>
                <c:pt idx="2">
                  <c:v>Tangibility</c:v>
                </c:pt>
                <c:pt idx="3">
                  <c:v>Empathy</c:v>
                </c:pt>
                <c:pt idx="4">
                  <c:v>Responsiveness</c:v>
                </c:pt>
              </c:strCache>
            </c:strRef>
          </c:cat>
          <c:val>
            <c:numRef>
              <c:f>Graph!$E$3:$E$7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B8-48D3-BA97-460FBD9E1855}"/>
            </c:ext>
          </c:extLst>
        </c:ser>
        <c:ser>
          <c:idx val="3"/>
          <c:order val="3"/>
          <c:tx>
            <c:strRef>
              <c:f>Graph!$F$2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Graph!$B$3:$B$7</c:f>
              <c:strCache>
                <c:ptCount val="5"/>
                <c:pt idx="0">
                  <c:v>Reliability</c:v>
                </c:pt>
                <c:pt idx="1">
                  <c:v>Assurance</c:v>
                </c:pt>
                <c:pt idx="2">
                  <c:v>Tangibility</c:v>
                </c:pt>
                <c:pt idx="3">
                  <c:v>Empathy</c:v>
                </c:pt>
                <c:pt idx="4">
                  <c:v>Responsiveness</c:v>
                </c:pt>
              </c:strCache>
            </c:strRef>
          </c:cat>
          <c:val>
            <c:numRef>
              <c:f>Graph!$F$3:$F$7</c:f>
              <c:numCache>
                <c:formatCode>General</c:formatCode>
                <c:ptCount val="5"/>
                <c:pt idx="0">
                  <c:v>97</c:v>
                </c:pt>
                <c:pt idx="1">
                  <c:v>89</c:v>
                </c:pt>
                <c:pt idx="2">
                  <c:v>84</c:v>
                </c:pt>
                <c:pt idx="3">
                  <c:v>111</c:v>
                </c:pt>
                <c:pt idx="4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EB8-48D3-BA97-460FBD9E1855}"/>
            </c:ext>
          </c:extLst>
        </c:ser>
        <c:ser>
          <c:idx val="4"/>
          <c:order val="4"/>
          <c:tx>
            <c:strRef>
              <c:f>Graph!$G$2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Graph!$B$3:$B$7</c:f>
              <c:strCache>
                <c:ptCount val="5"/>
                <c:pt idx="0">
                  <c:v>Reliability</c:v>
                </c:pt>
                <c:pt idx="1">
                  <c:v>Assurance</c:v>
                </c:pt>
                <c:pt idx="2">
                  <c:v>Tangibility</c:v>
                </c:pt>
                <c:pt idx="3">
                  <c:v>Empathy</c:v>
                </c:pt>
                <c:pt idx="4">
                  <c:v>Responsiveness</c:v>
                </c:pt>
              </c:strCache>
            </c:strRef>
          </c:cat>
          <c:val>
            <c:numRef>
              <c:f>Graph!$G$3:$G$7</c:f>
              <c:numCache>
                <c:formatCode>General</c:formatCode>
                <c:ptCount val="5"/>
                <c:pt idx="0">
                  <c:v>67</c:v>
                </c:pt>
                <c:pt idx="1">
                  <c:v>76</c:v>
                </c:pt>
                <c:pt idx="2">
                  <c:v>74</c:v>
                </c:pt>
                <c:pt idx="3">
                  <c:v>47</c:v>
                </c:pt>
                <c:pt idx="4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EB8-48D3-BA97-460FBD9E1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28127488"/>
        <c:axId val="228129024"/>
      </c:barChart>
      <c:catAx>
        <c:axId val="2281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129024"/>
        <c:crosses val="autoZero"/>
        <c:auto val="1"/>
        <c:lblAlgn val="ctr"/>
        <c:lblOffset val="100"/>
        <c:noMultiLvlLbl val="0"/>
      </c:catAx>
      <c:valAx>
        <c:axId val="22812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281274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084305"/>
                </a:solidFill>
              </a:rPr>
              <a:t>Africa</a:t>
            </a:r>
          </a:p>
        </c:rich>
      </c:tx>
      <c:layout>
        <c:manualLayout>
          <c:xMode val="edge"/>
          <c:yMode val="edge"/>
          <c:x val="0.32282765497926069"/>
          <c:y val="9.79185062892839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D0-41BB-85B1-F12DBC2FA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D0-41BB-85B1-F12DBC2FA9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D0-41BB-85B1-F12DBC2FA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D0-41BB-85B1-F12DBC2FA9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Sheet1!$M$3:$M$6</c:f>
              <c:strCache>
                <c:ptCount val="4"/>
                <c:pt idx="0">
                  <c:v>West Africa</c:v>
                </c:pt>
                <c:pt idx="1">
                  <c:v>East Africa</c:v>
                </c:pt>
                <c:pt idx="2">
                  <c:v>Other</c:v>
                </c:pt>
                <c:pt idx="3">
                  <c:v>Rwanda</c:v>
                </c:pt>
              </c:strCache>
            </c:strRef>
          </c:cat>
          <c:val>
            <c:numRef>
              <c:f>Sheet1!$N$3:$N$6</c:f>
              <c:numCache>
                <c:formatCode>General</c:formatCode>
                <c:ptCount val="4"/>
                <c:pt idx="0">
                  <c:v>18</c:v>
                </c:pt>
                <c:pt idx="1">
                  <c:v>21</c:v>
                </c:pt>
                <c:pt idx="2">
                  <c:v>8</c:v>
                </c:pt>
                <c:pt idx="3">
                  <c:v>172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D0-41BB-85B1-F12DBC2FA91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54D0-41BB-85B1-F12DBC2FA9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54D0-41BB-85B1-F12DBC2FA9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54D0-41BB-85B1-F12DBC2FA9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54D0-41BB-85B1-F12DBC2FA9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Sheet1!$M$3:$M$6</c:f>
              <c:strCache>
                <c:ptCount val="4"/>
                <c:pt idx="0">
                  <c:v>West Africa</c:v>
                </c:pt>
                <c:pt idx="1">
                  <c:v>East Africa</c:v>
                </c:pt>
                <c:pt idx="2">
                  <c:v>Other</c:v>
                </c:pt>
                <c:pt idx="3">
                  <c:v>Rwanda</c:v>
                </c:pt>
              </c:strCache>
            </c:strRef>
          </c:cat>
          <c:val>
            <c:numRef>
              <c:f>Sheet1!$O$3:$O$6</c:f>
              <c:numCache>
                <c:formatCode>0.0%</c:formatCode>
                <c:ptCount val="4"/>
                <c:pt idx="0">
                  <c:v>8.2191780821917804E-2</c:v>
                </c:pt>
                <c:pt idx="1">
                  <c:v>9.5890410958904104E-2</c:v>
                </c:pt>
                <c:pt idx="2">
                  <c:v>3.6529680365296802E-2</c:v>
                </c:pt>
                <c:pt idx="3">
                  <c:v>0.78538812785388123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4D0-41BB-85B1-F12DBC2FA91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Stakeholder Classification</a:t>
            </a:r>
          </a:p>
        </c:rich>
      </c:tx>
      <c:layout>
        <c:manualLayout>
          <c:xMode val="edge"/>
          <c:yMode val="edge"/>
          <c:x val="0.29053796827939216"/>
          <c:y val="0.92025390312413757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589-4F27-893C-CF775C84BE0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1589-4F27-893C-CF775C84BE0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1589-4F27-893C-CF775C84BE0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1589-4F27-893C-CF775C84BE0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1589-4F27-893C-CF775C84BE0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1589-4F27-893C-CF775C84BE0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1589-4F27-893C-CF775C84BE0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1589-4F27-893C-CF775C84BE05}"/>
              </c:ext>
            </c:extLst>
          </c:dPt>
          <c:dLbls>
            <c:dLbl>
              <c:idx val="2"/>
              <c:layout>
                <c:manualLayout>
                  <c:x val="-2.6771841837552528E-2"/>
                  <c:y val="-2.55547672365666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Capacity Development Organization</a:t>
                    </a:r>
                    <a:r>
                      <a:rPr lang="en-US" smtClean="0"/>
                      <a:t>/</a:t>
                    </a:r>
                  </a:p>
                  <a:p>
                    <a:r>
                      <a:rPr lang="en-US" smtClean="0"/>
                      <a:t>NGO</a:t>
                    </a:r>
                    <a:r>
                      <a:rPr lang="en-US"/>
                      <a:t>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7579514558209842E-2"/>
                  <c:y val="-0.169370824832300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Percentages!$A$2:$A$9</c:f>
              <c:strCache>
                <c:ptCount val="8"/>
                <c:pt idx="0">
                  <c:v>Academic </c:v>
                </c:pt>
                <c:pt idx="1">
                  <c:v>Association Network</c:v>
                </c:pt>
                <c:pt idx="2">
                  <c:v>Capacity Development Organization/NGO</c:v>
                </c:pt>
                <c:pt idx="3">
                  <c:v>Financial Service Provider</c:v>
                </c:pt>
                <c:pt idx="4">
                  <c:v>Government</c:v>
                </c:pt>
                <c:pt idx="5">
                  <c:v>Multilateral Donor </c:v>
                </c:pt>
                <c:pt idx="6">
                  <c:v>Private Sector</c:v>
                </c:pt>
                <c:pt idx="7">
                  <c:v>Other</c:v>
                </c:pt>
              </c:strCache>
            </c:strRef>
          </c:cat>
          <c:val>
            <c:numRef>
              <c:f>Percentages!$B$2:$B$9</c:f>
              <c:numCache>
                <c:formatCode>General</c:formatCode>
                <c:ptCount val="8"/>
                <c:pt idx="0">
                  <c:v>2</c:v>
                </c:pt>
                <c:pt idx="1">
                  <c:v>46</c:v>
                </c:pt>
                <c:pt idx="2">
                  <c:v>37</c:v>
                </c:pt>
                <c:pt idx="3">
                  <c:v>118</c:v>
                </c:pt>
                <c:pt idx="4">
                  <c:v>13</c:v>
                </c:pt>
                <c:pt idx="5">
                  <c:v>6</c:v>
                </c:pt>
                <c:pt idx="6">
                  <c:v>19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589-4F27-893C-CF775C84BE05}"/>
            </c:ext>
          </c:extLst>
        </c:ser>
        <c:ser>
          <c:idx val="1"/>
          <c:order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1589-4F27-893C-CF775C84BE05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1589-4F27-893C-CF775C84BE05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1589-4F27-893C-CF775C84BE05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1589-4F27-893C-CF775C84BE05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1589-4F27-893C-CF775C84BE05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1589-4F27-893C-CF775C84BE05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1589-4F27-893C-CF775C84BE05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1589-4F27-893C-CF775C84BE05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Percentages!$A$2:$A$9</c:f>
              <c:strCache>
                <c:ptCount val="8"/>
                <c:pt idx="0">
                  <c:v>Academic </c:v>
                </c:pt>
                <c:pt idx="1">
                  <c:v>Association Network</c:v>
                </c:pt>
                <c:pt idx="2">
                  <c:v>Capacity Development Organization/NGO</c:v>
                </c:pt>
                <c:pt idx="3">
                  <c:v>Financial Service Provider</c:v>
                </c:pt>
                <c:pt idx="4">
                  <c:v>Government</c:v>
                </c:pt>
                <c:pt idx="5">
                  <c:v>Multilateral Donor </c:v>
                </c:pt>
                <c:pt idx="6">
                  <c:v>Private Sector</c:v>
                </c:pt>
                <c:pt idx="7">
                  <c:v>Other</c:v>
                </c:pt>
              </c:strCache>
            </c:strRef>
          </c:cat>
          <c:val>
            <c:numRef>
              <c:f>Percentages!$C$2:$C$9</c:f>
              <c:numCache>
                <c:formatCode>0%</c:formatCode>
                <c:ptCount val="8"/>
                <c:pt idx="0">
                  <c:v>8.0321285140562242E-3</c:v>
                </c:pt>
                <c:pt idx="1">
                  <c:v>0.18473895582329317</c:v>
                </c:pt>
                <c:pt idx="2">
                  <c:v>0.14859437751004015</c:v>
                </c:pt>
                <c:pt idx="3">
                  <c:v>0.47389558232931728</c:v>
                </c:pt>
                <c:pt idx="4">
                  <c:v>5.2208835341365459E-2</c:v>
                </c:pt>
                <c:pt idx="5">
                  <c:v>2.4096385542168676E-2</c:v>
                </c:pt>
                <c:pt idx="6">
                  <c:v>7.6305220883534142E-2</c:v>
                </c:pt>
                <c:pt idx="7">
                  <c:v>3.2128514056224897E-2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1589-4F27-893C-CF775C84BE0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Client Voices: The Past, Present and Beyond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'Client Voices'!$I$4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'Client Voices'!$H$5:$H$6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'Client Voices'!$I$5:$I$6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F7-4A22-8BBD-FCF061EB0553}"/>
            </c:ext>
          </c:extLst>
        </c:ser>
        <c:ser>
          <c:idx val="1"/>
          <c:order val="1"/>
          <c:tx>
            <c:strRef>
              <c:f>'Client Voices'!$J$4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'Client Voices'!$H$5:$H$6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'Client Voices'!$J$5:$J$6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F7-4A22-8BBD-FCF061EB0553}"/>
            </c:ext>
          </c:extLst>
        </c:ser>
        <c:ser>
          <c:idx val="2"/>
          <c:order val="2"/>
          <c:tx>
            <c:strRef>
              <c:f>'Client Voices'!$K$4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'Client Voices'!$H$5:$H$6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'Client Voices'!$K$5:$K$6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F7-4A22-8BBD-FCF061EB0553}"/>
            </c:ext>
          </c:extLst>
        </c:ser>
        <c:ser>
          <c:idx val="3"/>
          <c:order val="3"/>
          <c:tx>
            <c:strRef>
              <c:f>'Client Voices'!$L$4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'Client Voices'!$H$5:$H$6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'Client Voices'!$L$5:$L$6</c:f>
              <c:numCache>
                <c:formatCode>General</c:formatCode>
                <c:ptCount val="2"/>
                <c:pt idx="0">
                  <c:v>38</c:v>
                </c:pt>
                <c:pt idx="1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F7-4A22-8BBD-FCF061EB0553}"/>
            </c:ext>
          </c:extLst>
        </c:ser>
        <c:ser>
          <c:idx val="4"/>
          <c:order val="4"/>
          <c:tx>
            <c:strRef>
              <c:f>'Client Voices'!$M$4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'Client Voices'!$H$5:$H$6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'Client Voices'!$M$5:$M$6</c:f>
              <c:numCache>
                <c:formatCode>General</c:formatCode>
                <c:ptCount val="2"/>
                <c:pt idx="0">
                  <c:v>32</c:v>
                </c:pt>
                <c:pt idx="1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F7-4A22-8BBD-FCF061EB0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4144"/>
        <c:axId val="47740032"/>
      </c:barChart>
      <c:catAx>
        <c:axId val="4773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40032"/>
        <c:crosses val="autoZero"/>
        <c:auto val="1"/>
        <c:lblAlgn val="ctr"/>
        <c:lblOffset val="100"/>
        <c:noMultiLvlLbl val="0"/>
      </c:catAx>
      <c:valAx>
        <c:axId val="4774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3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The Enabling Environment for Responsible and Inclusive Finance</a:t>
            </a:r>
          </a:p>
        </c:rich>
      </c:tx>
      <c:layout>
        <c:manualLayout>
          <c:xMode val="edge"/>
          <c:yMode val="edge"/>
          <c:x val="0.14122222222222222"/>
          <c:y val="1.85185185185185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'Enabling Environment'!$H$4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'Enabling Environment'!$G$5:$G$6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'Enabling Environment'!$H$5:$H$6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DC-4244-9F3F-706D2159A527}"/>
            </c:ext>
          </c:extLst>
        </c:ser>
        <c:ser>
          <c:idx val="1"/>
          <c:order val="1"/>
          <c:tx>
            <c:strRef>
              <c:f>'Enabling Environment'!$I$4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'Enabling Environment'!$G$5:$G$6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'Enabling Environment'!$I$5:$I$6</c:f>
              <c:numCache>
                <c:formatCode>General</c:formatCode>
                <c:ptCount val="2"/>
                <c:pt idx="0">
                  <c:v>1</c:v>
                </c:pt>
                <c:pt idx="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DC-4244-9F3F-706D2159A527}"/>
            </c:ext>
          </c:extLst>
        </c:ser>
        <c:ser>
          <c:idx val="2"/>
          <c:order val="2"/>
          <c:tx>
            <c:strRef>
              <c:f>'Enabling Environment'!$J$4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'Enabling Environment'!$G$5:$G$6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'Enabling Environment'!$J$5:$J$6</c:f>
              <c:numCache>
                <c:formatCode>General</c:formatCode>
                <c:ptCount val="2"/>
                <c:pt idx="0">
                  <c:v>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DC-4244-9F3F-706D2159A527}"/>
            </c:ext>
          </c:extLst>
        </c:ser>
        <c:ser>
          <c:idx val="3"/>
          <c:order val="3"/>
          <c:tx>
            <c:strRef>
              <c:f>'Enabling Environment'!$K$4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'Enabling Environment'!$G$5:$G$6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'Enabling Environment'!$K$5:$K$6</c:f>
              <c:numCache>
                <c:formatCode>General</c:formatCode>
                <c:ptCount val="2"/>
                <c:pt idx="0">
                  <c:v>22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DC-4244-9F3F-706D2159A527}"/>
            </c:ext>
          </c:extLst>
        </c:ser>
        <c:ser>
          <c:idx val="4"/>
          <c:order val="4"/>
          <c:tx>
            <c:strRef>
              <c:f>'Enabling Environment'!$L$4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'Enabling Environment'!$G$5:$G$6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'Enabling Environment'!$L$5:$L$6</c:f>
              <c:numCache>
                <c:formatCode>General</c:formatCode>
                <c:ptCount val="2"/>
                <c:pt idx="0">
                  <c:v>14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DC-4244-9F3F-706D2159A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393024"/>
        <c:axId val="47407104"/>
      </c:barChart>
      <c:catAx>
        <c:axId val="4739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407104"/>
        <c:crosses val="autoZero"/>
        <c:auto val="1"/>
        <c:lblAlgn val="ctr"/>
        <c:lblOffset val="100"/>
        <c:noMultiLvlLbl val="0"/>
      </c:catAx>
      <c:valAx>
        <c:axId val="4740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39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Responsible Digital Payments: Making it Meaningful for Clients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'Responsible Digital Payments'!$H$4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'Responsible Digital Payments'!$G$5:$G$6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Digital Payments'!$H$5:$H$6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21-43D4-9086-BA6543B9E34F}"/>
            </c:ext>
          </c:extLst>
        </c:ser>
        <c:ser>
          <c:idx val="1"/>
          <c:order val="1"/>
          <c:tx>
            <c:strRef>
              <c:f>'Responsible Digital Payments'!$I$4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'Responsible Digital Payments'!$G$5:$G$6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Digital Payments'!$I$5:$I$6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521-43D4-9086-BA6543B9E34F}"/>
            </c:ext>
          </c:extLst>
        </c:ser>
        <c:ser>
          <c:idx val="2"/>
          <c:order val="2"/>
          <c:tx>
            <c:strRef>
              <c:f>'Responsible Digital Payments'!$J$4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'Responsible Digital Payments'!$G$5:$G$6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Digital Payments'!$J$5:$J$6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521-43D4-9086-BA6543B9E34F}"/>
            </c:ext>
          </c:extLst>
        </c:ser>
        <c:ser>
          <c:idx val="3"/>
          <c:order val="3"/>
          <c:tx>
            <c:strRef>
              <c:f>'Responsible Digital Payments'!$K$4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'Responsible Digital Payments'!$G$5:$G$6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Digital Payments'!$K$5:$K$6</c:f>
              <c:numCache>
                <c:formatCode>General</c:formatCode>
                <c:ptCount val="2"/>
                <c:pt idx="0">
                  <c:v>28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521-43D4-9086-BA6543B9E34F}"/>
            </c:ext>
          </c:extLst>
        </c:ser>
        <c:ser>
          <c:idx val="4"/>
          <c:order val="4"/>
          <c:tx>
            <c:strRef>
              <c:f>'Responsible Digital Payments'!$L$4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'Responsible Digital Payments'!$G$5:$G$6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'Responsible Digital Payments'!$L$5:$L$6</c:f>
              <c:numCache>
                <c:formatCode>General</c:formatCode>
                <c:ptCount val="2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521-43D4-9086-BA6543B9E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65440"/>
        <c:axId val="48038272"/>
      </c:barChart>
      <c:catAx>
        <c:axId val="475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8038272"/>
        <c:crosses val="autoZero"/>
        <c:auto val="1"/>
        <c:lblAlgn val="ctr"/>
        <c:lblOffset val="100"/>
        <c:noMultiLvlLbl val="0"/>
      </c:catAx>
      <c:valAx>
        <c:axId val="4803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56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The Business Case for Consumer Protection Certification of Financial Service Providers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'The Business Case'!$H$4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'The Business Case'!$G$5:$G$6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Case'!$H$5:$H$6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B30-4ABD-A99D-03D4F8967D09}"/>
            </c:ext>
          </c:extLst>
        </c:ser>
        <c:ser>
          <c:idx val="1"/>
          <c:order val="1"/>
          <c:tx>
            <c:strRef>
              <c:f>'The Business Case'!$I$4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'The Business Case'!$G$5:$G$6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Case'!$I$5:$I$6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30-4ABD-A99D-03D4F8967D09}"/>
            </c:ext>
          </c:extLst>
        </c:ser>
        <c:ser>
          <c:idx val="2"/>
          <c:order val="2"/>
          <c:tx>
            <c:strRef>
              <c:f>'The Business Case'!$J$4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'The Business Case'!$G$5:$G$6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Case'!$J$5:$J$6</c:f>
              <c:numCache>
                <c:formatCode>General</c:formatCode>
                <c:ptCount val="2"/>
                <c:pt idx="0">
                  <c:v>4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30-4ABD-A99D-03D4F8967D09}"/>
            </c:ext>
          </c:extLst>
        </c:ser>
        <c:ser>
          <c:idx val="3"/>
          <c:order val="3"/>
          <c:tx>
            <c:strRef>
              <c:f>'The Business Case'!$K$4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'The Business Case'!$G$5:$G$6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Case'!$K$5:$K$6</c:f>
              <c:numCache>
                <c:formatCode>General</c:formatCode>
                <c:ptCount val="2"/>
                <c:pt idx="0">
                  <c:v>25</c:v>
                </c:pt>
                <c:pt idx="1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30-4ABD-A99D-03D4F8967D09}"/>
            </c:ext>
          </c:extLst>
        </c:ser>
        <c:ser>
          <c:idx val="4"/>
          <c:order val="4"/>
          <c:tx>
            <c:strRef>
              <c:f>'The Business Case'!$L$4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'The Business Case'!$G$5:$G$6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'The Business Case'!$L$5:$L$6</c:f>
              <c:numCache>
                <c:formatCode>General</c:formatCode>
                <c:ptCount val="2"/>
                <c:pt idx="0">
                  <c:v>16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B30-4ABD-A99D-03D4F8967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97760"/>
        <c:axId val="47799296"/>
      </c:barChart>
      <c:catAx>
        <c:axId val="4779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99296"/>
        <c:crosses val="autoZero"/>
        <c:auto val="1"/>
        <c:lblAlgn val="ctr"/>
        <c:lblOffset val="100"/>
        <c:noMultiLvlLbl val="0"/>
      </c:catAx>
      <c:valAx>
        <c:axId val="4779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79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84305"/>
                </a:solidFill>
              </a:rPr>
              <a:t>All Plenaries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'Overall Plenaries'!$I$3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'Overall Plenaries'!$H$4:$H$5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Plenaries'!$I$4:$I$5</c:f>
              <c:numCache>
                <c:formatCode>General</c:formatCode>
                <c:ptCount val="2"/>
                <c:pt idx="0">
                  <c:v>5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77-4BC0-9130-61837C3F6DD0}"/>
            </c:ext>
          </c:extLst>
        </c:ser>
        <c:ser>
          <c:idx val="1"/>
          <c:order val="1"/>
          <c:tx>
            <c:strRef>
              <c:f>'Overall Plenaries'!$J$3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'Overall Plenaries'!$H$4:$H$5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Plenaries'!$J$4:$J$5</c:f>
              <c:numCache>
                <c:formatCode>General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77-4BC0-9130-61837C3F6DD0}"/>
            </c:ext>
          </c:extLst>
        </c:ser>
        <c:ser>
          <c:idx val="2"/>
          <c:order val="2"/>
          <c:tx>
            <c:strRef>
              <c:f>'Overall Plenaries'!$K$3</c:f>
              <c:strCache>
                <c:ptCount val="1"/>
                <c:pt idx="0">
                  <c:v>Neutral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'Overall Plenaries'!$H$4:$H$5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Plenaries'!$K$4:$K$5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77-4BC0-9130-61837C3F6DD0}"/>
            </c:ext>
          </c:extLst>
        </c:ser>
        <c:ser>
          <c:idx val="3"/>
          <c:order val="3"/>
          <c:tx>
            <c:strRef>
              <c:f>'Overall Plenaries'!$L$3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'Overall Plenaries'!$H$4:$H$5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Plenaries'!$L$4:$L$5</c:f>
              <c:numCache>
                <c:formatCode>General</c:formatCode>
                <c:ptCount val="2"/>
                <c:pt idx="0">
                  <c:v>113</c:v>
                </c:pt>
                <c:pt idx="1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77-4BC0-9130-61837C3F6DD0}"/>
            </c:ext>
          </c:extLst>
        </c:ser>
        <c:ser>
          <c:idx val="4"/>
          <c:order val="4"/>
          <c:tx>
            <c:strRef>
              <c:f>'Overall Plenaries'!$M$3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'Overall Plenaries'!$H$4:$H$5</c:f>
              <c:strCache>
                <c:ptCount val="2"/>
                <c:pt idx="0">
                  <c:v>Usefulness</c:v>
                </c:pt>
                <c:pt idx="1">
                  <c:v>Quality </c:v>
                </c:pt>
              </c:strCache>
            </c:strRef>
          </c:cat>
          <c:val>
            <c:numRef>
              <c:f>'Overall Plenaries'!$M$4:$M$5</c:f>
              <c:numCache>
                <c:formatCode>General</c:formatCode>
                <c:ptCount val="2"/>
                <c:pt idx="0">
                  <c:v>82</c:v>
                </c:pt>
                <c:pt idx="1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77-4BC0-9130-61837C3F6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957504"/>
        <c:axId val="47959040"/>
      </c:barChart>
      <c:catAx>
        <c:axId val="479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959040"/>
        <c:crosses val="autoZero"/>
        <c:auto val="1"/>
        <c:lblAlgn val="ctr"/>
        <c:lblOffset val="100"/>
        <c:noMultiLvlLbl val="0"/>
      </c:catAx>
      <c:valAx>
        <c:axId val="4795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9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D77B-7420-4130-957C-FF13786C0589}" type="datetimeFigureOut">
              <a:rPr lang="fr-FR" smtClean="0"/>
              <a:t>04/05/2018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351E4-341B-404D-8C05-F1EE56E252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6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DCFACB-7082-4B0A-82FB-73A61F6A065C}" type="datetimeFigureOut">
              <a:rPr lang="en-US" smtClean="0"/>
              <a:t>04/05/2018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DB5B67E-D279-4FFD-B45F-02CCC5B058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4000" t="27000" r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7F1CD-0BE6-4671-8B28-9C6B23C49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8755" y="37655"/>
            <a:ext cx="11918868" cy="108939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for ICRIF 2018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4363601-A0AD-4AF4-86F9-18E360EFD249}"/>
              </a:ext>
            </a:extLst>
          </p:cNvPr>
          <p:cNvSpPr/>
          <p:nvPr/>
        </p:nvSpPr>
        <p:spPr>
          <a:xfrm>
            <a:off x="597481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CAC963B-E6C7-4EFE-980D-C37C6993A118}"/>
              </a:ext>
            </a:extLst>
          </p:cNvPr>
          <p:cNvSpPr/>
          <p:nvPr/>
        </p:nvSpPr>
        <p:spPr>
          <a:xfrm>
            <a:off x="597481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75E3DEE-6240-4481-B65D-418251E42227}"/>
              </a:ext>
            </a:extLst>
          </p:cNvPr>
          <p:cNvSpPr/>
          <p:nvPr/>
        </p:nvSpPr>
        <p:spPr>
          <a:xfrm>
            <a:off x="5974814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3" y="216876"/>
            <a:ext cx="2270091" cy="227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63272" y="2655921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International Conference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091" y="3066209"/>
            <a:ext cx="512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A0FCB"/>
                </a:solidFill>
              </a:rPr>
              <a:t>o</a:t>
            </a:r>
            <a:r>
              <a:rPr lang="en-US" sz="2400" b="1" dirty="0" smtClean="0">
                <a:solidFill>
                  <a:srgbClr val="2A0FCB"/>
                </a:solidFill>
              </a:rPr>
              <a:t>n Responsible and Inclusive Finance </a:t>
            </a:r>
            <a:endParaRPr lang="fr-FR" sz="2400" b="1" dirty="0">
              <a:solidFill>
                <a:srgbClr val="2A0FCB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94429" y="3463308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9B09"/>
                </a:solidFill>
              </a:rPr>
              <a:t>ICRIF2018</a:t>
            </a:r>
            <a:endParaRPr lang="fr-FR" sz="2400" b="1" dirty="0">
              <a:solidFill>
                <a:srgbClr val="FF9B09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48921" cy="365125"/>
          </a:xfrm>
        </p:spPr>
        <p:txBody>
          <a:bodyPr/>
          <a:lstStyle/>
          <a:p>
            <a:r>
              <a:rPr lang="en-US" sz="1100" b="1" i="1" dirty="0" smtClean="0"/>
              <a:t>by Felibien HIRWA TUZA./ Communications, Membership and Advocacy </a:t>
            </a:r>
            <a:endParaRPr lang="en-US" sz="1100" b="1" i="1" dirty="0"/>
          </a:p>
        </p:txBody>
      </p:sp>
    </p:spTree>
    <p:extLst>
      <p:ext uri="{BB962C8B-B14F-4D97-AF65-F5344CB8AC3E}">
        <p14:creationId xmlns:p14="http://schemas.microsoft.com/office/powerpoint/2010/main" val="24979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30B97A-A6BA-434F-8D38-E27BCDC82729}"/>
              </a:ext>
            </a:extLst>
          </p:cNvPr>
          <p:cNvSpPr txBox="1"/>
          <p:nvPr/>
        </p:nvSpPr>
        <p:spPr>
          <a:xfrm>
            <a:off x="7616794" y="409536"/>
            <a:ext cx="2871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Plenaries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A71DDEB-A074-406F-9484-67C3C3DF1D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0574713"/>
              </p:ext>
            </p:extLst>
          </p:nvPr>
        </p:nvGraphicFramePr>
        <p:xfrm>
          <a:off x="832309" y="812752"/>
          <a:ext cx="4572000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79F71BC-3D53-4EE1-990E-432A95535A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481856"/>
              </p:ext>
            </p:extLst>
          </p:nvPr>
        </p:nvGraphicFramePr>
        <p:xfrm>
          <a:off x="6766560" y="157788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5B27123-7015-4FDE-B4C5-5C9E72704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774307"/>
              </p:ext>
            </p:extLst>
          </p:nvPr>
        </p:nvGraphicFramePr>
        <p:xfrm>
          <a:off x="2286461" y="3938598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3099314276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66761246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551165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773809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B6A0FD0-98B6-4E89-B6AB-CA780C2A2C1A}"/>
              </a:ext>
            </a:extLst>
          </p:cNvPr>
          <p:cNvSpPr/>
          <p:nvPr/>
        </p:nvSpPr>
        <p:spPr>
          <a:xfrm>
            <a:off x="832309" y="453244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-The discussion could not be more realistic and practical. A very informative engagement 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BFEB17-2847-4B6E-8B32-703F8FC8474E}"/>
              </a:ext>
            </a:extLst>
          </p:cNvPr>
          <p:cNvSpPr/>
          <p:nvPr/>
        </p:nvSpPr>
        <p:spPr>
          <a:xfrm>
            <a:off x="832309" y="505566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-Good presentation but issues on using digital finance still there. Not much involvement for client protection.</a:t>
            </a:r>
            <a:r>
              <a:rPr lang="en-US" sz="1400" dirty="0"/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B83C3003-40B6-4E83-B04E-441E5F3A2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53714"/>
              </p:ext>
            </p:extLst>
          </p:nvPr>
        </p:nvGraphicFramePr>
        <p:xfrm>
          <a:off x="8220710" y="4341940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127204553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32523975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98860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3634561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458E43C-2EA8-48D7-A9E0-FF5281494309}"/>
              </a:ext>
            </a:extLst>
          </p:cNvPr>
          <p:cNvSpPr/>
          <p:nvPr/>
        </p:nvSpPr>
        <p:spPr>
          <a:xfrm>
            <a:off x="6766560" y="495951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-Great session. Very practical with good examples and a fun delivery. Great video.</a:t>
            </a:r>
            <a:r>
              <a:rPr lang="en-US" sz="1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4C704F-4180-4290-8DFD-0A5944141C55}"/>
              </a:ext>
            </a:extLst>
          </p:cNvPr>
          <p:cNvSpPr/>
          <p:nvPr/>
        </p:nvSpPr>
        <p:spPr>
          <a:xfrm>
            <a:off x="6766560" y="5490827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-Presenters master the subject/certification and are confident on the process they have gone through</a:t>
            </a:r>
            <a:r>
              <a:rPr lang="en-US" sz="14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56620FF-B302-46D3-8BAC-64E50AB65A58}"/>
              </a:ext>
            </a:extLst>
          </p:cNvPr>
          <p:cNvSpPr/>
          <p:nvPr/>
        </p:nvSpPr>
        <p:spPr>
          <a:xfrm>
            <a:off x="6766560" y="6060214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-This is mostly for microfinance institutions but it was useful</a:t>
            </a:r>
            <a:r>
              <a:rPr lang="en-US" sz="14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6DA8EC-DA5B-4706-844E-BCB24B9D3E45}"/>
              </a:ext>
            </a:extLst>
          </p:cNvPr>
          <p:cNvSpPr/>
          <p:nvPr/>
        </p:nvSpPr>
        <p:spPr>
          <a:xfrm>
            <a:off x="6766560" y="6416401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-Provide more time for closer interaction with the audience</a:t>
            </a:r>
            <a:r>
              <a:rPr lang="en-US" sz="14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9A14C0-21DA-4F37-8613-2E5EC912EE26}"/>
              </a:ext>
            </a:extLst>
          </p:cNvPr>
          <p:cNvSpPr txBox="1"/>
          <p:nvPr/>
        </p:nvSpPr>
        <p:spPr>
          <a:xfrm>
            <a:off x="2636725" y="5598549"/>
            <a:ext cx="96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-Practical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9973BA-AAC2-4EC0-BFD5-B486856683DF}"/>
              </a:ext>
            </a:extLst>
          </p:cNvPr>
          <p:cNvSpPr txBox="1"/>
          <p:nvPr/>
        </p:nvSpPr>
        <p:spPr>
          <a:xfrm>
            <a:off x="2011783" y="5906326"/>
            <a:ext cx="2213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It was all good! Keep it up!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75EAFF8-30A9-4B8C-B97D-7116B93930AF}"/>
              </a:ext>
            </a:extLst>
          </p:cNvPr>
          <p:cNvSpPr txBox="1"/>
          <p:nvPr/>
        </p:nvSpPr>
        <p:spPr>
          <a:xfrm>
            <a:off x="7785960" y="409536"/>
            <a:ext cx="345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Plenaries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01E4EBF7-0EC2-4F49-B9B6-BA0946E92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236005"/>
              </p:ext>
            </p:extLst>
          </p:nvPr>
        </p:nvGraphicFramePr>
        <p:xfrm>
          <a:off x="2085821" y="1079976"/>
          <a:ext cx="7822592" cy="4186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175DC8D-8883-4511-BA69-DFEEC9B67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908885"/>
              </p:ext>
            </p:extLst>
          </p:nvPr>
        </p:nvGraphicFramePr>
        <p:xfrm>
          <a:off x="4977384" y="5567665"/>
          <a:ext cx="2039467" cy="6241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268">
                  <a:extLst>
                    <a:ext uri="{9D8B030D-6E8A-4147-A177-3AD203B41FA5}">
                      <a16:colId xmlns:a16="http://schemas.microsoft.com/office/drawing/2014/main" xmlns="" val="729618144"/>
                    </a:ext>
                  </a:extLst>
                </a:gridCol>
                <a:gridCol w="705199">
                  <a:extLst>
                    <a:ext uri="{9D8B030D-6E8A-4147-A177-3AD203B41FA5}">
                      <a16:colId xmlns:a16="http://schemas.microsoft.com/office/drawing/2014/main" xmlns="" val="3696683199"/>
                    </a:ext>
                  </a:extLst>
                </a:gridCol>
              </a:tblGrid>
              <a:tr h="312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40317369"/>
                  </a:ext>
                </a:extLst>
              </a:tr>
              <a:tr h="312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57144235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3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CE66C2-B7B6-45FE-8BCB-A78D73331E18}"/>
              </a:ext>
            </a:extLst>
          </p:cNvPr>
          <p:cNvSpPr txBox="1"/>
          <p:nvPr/>
        </p:nvSpPr>
        <p:spPr>
          <a:xfrm>
            <a:off x="6318017" y="274539"/>
            <a:ext cx="5330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Peer Learning Sessions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EFD06F0-2F18-40D7-BFFB-00FF3AB1F9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970786"/>
              </p:ext>
            </p:extLst>
          </p:nvPr>
        </p:nvGraphicFramePr>
        <p:xfrm>
          <a:off x="848334" y="982247"/>
          <a:ext cx="4816017" cy="3372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BE49E36C-6B2A-4982-A74D-4C9899CE0D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363513"/>
              </p:ext>
            </p:extLst>
          </p:nvPr>
        </p:nvGraphicFramePr>
        <p:xfrm>
          <a:off x="6844962" y="1856330"/>
          <a:ext cx="4748784" cy="345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EC973DD-B5CA-487E-9CE7-487BF8767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53909"/>
              </p:ext>
            </p:extLst>
          </p:nvPr>
        </p:nvGraphicFramePr>
        <p:xfrm>
          <a:off x="2255329" y="4605213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1326096093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17093053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62979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Quality: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1388008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9DDC107-3543-4CA5-AC48-C6B696B01AAD}"/>
              </a:ext>
            </a:extLst>
          </p:cNvPr>
          <p:cNvSpPr/>
          <p:nvPr/>
        </p:nvSpPr>
        <p:spPr>
          <a:xfrm>
            <a:off x="820706" y="5158713"/>
            <a:ext cx="48712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-Very interactive session with lots of contribution from the floor</a:t>
            </a:r>
            <a:r>
              <a:rPr lang="en-US" sz="14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97791E2-3C81-4E88-A5BD-2A5A8A4CC187}"/>
              </a:ext>
            </a:extLst>
          </p:cNvPr>
          <p:cNvSpPr/>
          <p:nvPr/>
        </p:nvSpPr>
        <p:spPr>
          <a:xfrm>
            <a:off x="604581" y="5506237"/>
            <a:ext cx="5303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-Session was very beneficial and eye opening. This session was very critical for our understanding in Zimbabwe</a:t>
            </a:r>
            <a:r>
              <a:rPr lang="en-US" sz="1400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E993E91D-BFFF-4696-BD25-1CA2DBEAA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84934"/>
              </p:ext>
            </p:extLst>
          </p:nvPr>
        </p:nvGraphicFramePr>
        <p:xfrm>
          <a:off x="8466333" y="5386847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3248416143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406985732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33936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61160363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655A83D-CF04-4526-9F3C-690AED80504A}"/>
              </a:ext>
            </a:extLst>
          </p:cNvPr>
          <p:cNvSpPr/>
          <p:nvPr/>
        </p:nvSpPr>
        <p:spPr>
          <a:xfrm>
            <a:off x="6844962" y="5970996"/>
            <a:ext cx="4659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</a:rPr>
              <a:t>The speakers were knowledgeable. Very practical and useful</a:t>
            </a:r>
            <a:r>
              <a:rPr lang="en-US" sz="1400" dirty="0"/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3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CF2664-88F4-4EF6-A54B-78C5BEE0A866}"/>
              </a:ext>
            </a:extLst>
          </p:cNvPr>
          <p:cNvSpPr txBox="1"/>
          <p:nvPr/>
        </p:nvSpPr>
        <p:spPr>
          <a:xfrm>
            <a:off x="6327646" y="237745"/>
            <a:ext cx="5266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Peer Learning Sessions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1193D8E-CA72-4B12-A24C-7B82482A4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435258"/>
              </p:ext>
            </p:extLst>
          </p:nvPr>
        </p:nvGraphicFramePr>
        <p:xfrm>
          <a:off x="1054608" y="890017"/>
          <a:ext cx="4078224" cy="283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F65018E0-3AE1-4B3B-AEEF-889274B3C2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162749"/>
              </p:ext>
            </p:extLst>
          </p:nvPr>
        </p:nvGraphicFramePr>
        <p:xfrm>
          <a:off x="6519670" y="1835948"/>
          <a:ext cx="4882896" cy="283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7C4249A-948B-4495-A449-F37F63724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64940"/>
              </p:ext>
            </p:extLst>
          </p:nvPr>
        </p:nvGraphicFramePr>
        <p:xfrm>
          <a:off x="2261870" y="4054388"/>
          <a:ext cx="1663702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0347">
                  <a:extLst>
                    <a:ext uri="{9D8B030D-6E8A-4147-A177-3AD203B41FA5}">
                      <a16:colId xmlns:a16="http://schemas.microsoft.com/office/drawing/2014/main" xmlns="" val="575853697"/>
                    </a:ext>
                  </a:extLst>
                </a:gridCol>
                <a:gridCol w="673355">
                  <a:extLst>
                    <a:ext uri="{9D8B030D-6E8A-4147-A177-3AD203B41FA5}">
                      <a16:colId xmlns:a16="http://schemas.microsoft.com/office/drawing/2014/main" xmlns="" val="84788271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2153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12107446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7053B3A-4D30-4925-A40A-7A978C297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75210"/>
              </p:ext>
            </p:extLst>
          </p:nvPr>
        </p:nvGraphicFramePr>
        <p:xfrm>
          <a:off x="8034018" y="4803616"/>
          <a:ext cx="18542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468">
                  <a:extLst>
                    <a:ext uri="{9D8B030D-6E8A-4147-A177-3AD203B41FA5}">
                      <a16:colId xmlns:a16="http://schemas.microsoft.com/office/drawing/2014/main" xmlns="" val="4009142877"/>
                    </a:ext>
                  </a:extLst>
                </a:gridCol>
                <a:gridCol w="798732">
                  <a:extLst>
                    <a:ext uri="{9D8B030D-6E8A-4147-A177-3AD203B41FA5}">
                      <a16:colId xmlns:a16="http://schemas.microsoft.com/office/drawing/2014/main" xmlns="" val="421041712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749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5435152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4F809B1-C5A3-4E11-954B-90421031EBFB}"/>
              </a:ext>
            </a:extLst>
          </p:cNvPr>
          <p:cNvSpPr/>
          <p:nvPr/>
        </p:nvSpPr>
        <p:spPr>
          <a:xfrm>
            <a:off x="6327647" y="5184616"/>
            <a:ext cx="5449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</a:rPr>
              <a:t>This session was interactive and very practical. My best session so far!</a:t>
            </a:r>
            <a:r>
              <a:rPr lang="en-US" sz="1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404310-C0D1-4FA7-9552-9558E400A8C8}"/>
              </a:ext>
            </a:extLst>
          </p:cNvPr>
          <p:cNvSpPr/>
          <p:nvPr/>
        </p:nvSpPr>
        <p:spPr>
          <a:xfrm>
            <a:off x="6409943" y="5507399"/>
            <a:ext cx="5285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-Good presentation. I think in the end, the presentation was dictated by contributors from the floor thereby diverging from intended objective.</a:t>
            </a:r>
            <a:r>
              <a:rPr lang="en-US" sz="1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9D47AB-CA07-40E6-824D-BD7294B9CBF0}"/>
              </a:ext>
            </a:extLst>
          </p:cNvPr>
          <p:cNvSpPr/>
          <p:nvPr/>
        </p:nvSpPr>
        <p:spPr>
          <a:xfrm>
            <a:off x="7632461" y="6276136"/>
            <a:ext cx="2840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-It is good! We must put in practice!</a:t>
            </a:r>
            <a:r>
              <a:rPr lang="en-US" sz="1400" dirty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D89E04-0144-4283-AD17-7E1D3EEC7B24}"/>
              </a:ext>
            </a:extLst>
          </p:cNvPr>
          <p:cNvSpPr txBox="1"/>
          <p:nvPr/>
        </p:nvSpPr>
        <p:spPr>
          <a:xfrm>
            <a:off x="6256074" y="263875"/>
            <a:ext cx="526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Peer Learning Sessions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D916CE3-8659-4220-A801-693E2CAACE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912505"/>
              </p:ext>
            </p:extLst>
          </p:nvPr>
        </p:nvGraphicFramePr>
        <p:xfrm>
          <a:off x="682964" y="1140433"/>
          <a:ext cx="4852205" cy="2995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B8247F8-3371-4960-B8B0-51C241AB8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176845"/>
              </p:ext>
            </p:extLst>
          </p:nvPr>
        </p:nvGraphicFramePr>
        <p:xfrm>
          <a:off x="6208776" y="1772871"/>
          <a:ext cx="5056632" cy="299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846BF19-AA00-482D-AEC4-59D0C3217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75797"/>
              </p:ext>
            </p:extLst>
          </p:nvPr>
        </p:nvGraphicFramePr>
        <p:xfrm>
          <a:off x="2080007" y="4246660"/>
          <a:ext cx="1765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xmlns="" val="19887043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5892676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891626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4.51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929470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35F36B9-46E1-4E78-BFD1-32853AB91DFD}"/>
              </a:ext>
            </a:extLst>
          </p:cNvPr>
          <p:cNvSpPr/>
          <p:nvPr/>
        </p:nvSpPr>
        <p:spPr>
          <a:xfrm>
            <a:off x="731731" y="4765527"/>
            <a:ext cx="475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-Well done. Good initiative of helping children to be included in financial education</a:t>
            </a:r>
            <a:r>
              <a:rPr lang="en-US" sz="1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DF9A244-F1A4-4E01-A5B6-D42390CBEA90}"/>
              </a:ext>
            </a:extLst>
          </p:cNvPr>
          <p:cNvSpPr/>
          <p:nvPr/>
        </p:nvSpPr>
        <p:spPr>
          <a:xfrm>
            <a:off x="731732" y="5288747"/>
            <a:ext cx="4754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-Great work for sure, but the session could have been strengthened by data on factors for success on practice</a:t>
            </a:r>
            <a:r>
              <a:rPr lang="en-US" sz="1400" dirty="0"/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2CE065ED-F2C8-47DE-BEB4-C7DB3350C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98170"/>
              </p:ext>
            </p:extLst>
          </p:nvPr>
        </p:nvGraphicFramePr>
        <p:xfrm>
          <a:off x="7790941" y="5098247"/>
          <a:ext cx="18923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504">
                  <a:extLst>
                    <a:ext uri="{9D8B030D-6E8A-4147-A177-3AD203B41FA5}">
                      <a16:colId xmlns:a16="http://schemas.microsoft.com/office/drawing/2014/main" xmlns="" val="3361211628"/>
                    </a:ext>
                  </a:extLst>
                </a:gridCol>
                <a:gridCol w="836796">
                  <a:extLst>
                    <a:ext uri="{9D8B030D-6E8A-4147-A177-3AD203B41FA5}">
                      <a16:colId xmlns:a16="http://schemas.microsoft.com/office/drawing/2014/main" xmlns="" val="201718484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907566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0076198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6E92E0-1380-45C0-BFDC-B929C7C681C4}"/>
              </a:ext>
            </a:extLst>
          </p:cNvPr>
          <p:cNvSpPr/>
          <p:nvPr/>
        </p:nvSpPr>
        <p:spPr>
          <a:xfrm>
            <a:off x="6208776" y="5531400"/>
            <a:ext cx="50566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-Excellent Moderator and choice of panelists-diverse!</a:t>
            </a:r>
            <a:r>
              <a:rPr lang="en-US" sz="1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AC24F65-DDD6-4F5B-8684-3463218AA26A}"/>
              </a:ext>
            </a:extLst>
          </p:cNvPr>
          <p:cNvSpPr/>
          <p:nvPr/>
        </p:nvSpPr>
        <p:spPr>
          <a:xfrm>
            <a:off x="6208776" y="5949941"/>
            <a:ext cx="5056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-Good presentation and discussion. Well experienced presenters. Good job!</a:t>
            </a:r>
            <a:r>
              <a:rPr lang="en-US" sz="14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81D9E-99E0-4082-887C-4EABAD0EF8C0}"/>
              </a:ext>
            </a:extLst>
          </p:cNvPr>
          <p:cNvSpPr txBox="1"/>
          <p:nvPr/>
        </p:nvSpPr>
        <p:spPr>
          <a:xfrm>
            <a:off x="1402183" y="5918518"/>
            <a:ext cx="341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-The program is very useful and interesting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4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9640F7-5875-4C20-86B7-8629FEAA2100}"/>
              </a:ext>
            </a:extLst>
          </p:cNvPr>
          <p:cNvSpPr txBox="1"/>
          <p:nvPr/>
        </p:nvSpPr>
        <p:spPr>
          <a:xfrm>
            <a:off x="6145458" y="269277"/>
            <a:ext cx="623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Peer Learning Sessions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2041656-4A82-4721-A8AF-49454D17D2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482350"/>
              </p:ext>
            </p:extLst>
          </p:nvPr>
        </p:nvGraphicFramePr>
        <p:xfrm>
          <a:off x="2082877" y="1474812"/>
          <a:ext cx="7671563" cy="466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9933F2C-0A4C-4380-BDDC-98C70D16D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486879"/>
              </p:ext>
            </p:extLst>
          </p:nvPr>
        </p:nvGraphicFramePr>
        <p:xfrm>
          <a:off x="5129785" y="6151698"/>
          <a:ext cx="1893062" cy="541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8319">
                  <a:extLst>
                    <a:ext uri="{9D8B030D-6E8A-4147-A177-3AD203B41FA5}">
                      <a16:colId xmlns:a16="http://schemas.microsoft.com/office/drawing/2014/main" xmlns="" val="32605252"/>
                    </a:ext>
                  </a:extLst>
                </a:gridCol>
                <a:gridCol w="654743">
                  <a:extLst>
                    <a:ext uri="{9D8B030D-6E8A-4147-A177-3AD203B41FA5}">
                      <a16:colId xmlns:a16="http://schemas.microsoft.com/office/drawing/2014/main" xmlns="" val="2928205195"/>
                    </a:ext>
                  </a:extLst>
                </a:gridCol>
              </a:tblGrid>
              <a:tr h="270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95583238"/>
                  </a:ext>
                </a:extLst>
              </a:tr>
              <a:tr h="270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46981132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10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C9A33E-ADAF-4656-99FA-C6B4CC95A054}"/>
              </a:ext>
            </a:extLst>
          </p:cNvPr>
          <p:cNvSpPr txBox="1"/>
          <p:nvPr/>
        </p:nvSpPr>
        <p:spPr>
          <a:xfrm>
            <a:off x="7946083" y="258255"/>
            <a:ext cx="229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Trainings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B69C5D6-F715-46CB-AE21-441F3042D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626409"/>
              </p:ext>
            </p:extLst>
          </p:nvPr>
        </p:nvGraphicFramePr>
        <p:xfrm>
          <a:off x="993634" y="1018109"/>
          <a:ext cx="5041407" cy="331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5B5F0E4-6C10-402D-BBE7-ECF341B84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103354"/>
              </p:ext>
            </p:extLst>
          </p:nvPr>
        </p:nvGraphicFramePr>
        <p:xfrm>
          <a:off x="6764695" y="1598306"/>
          <a:ext cx="4565904" cy="336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99C91A3-2AB8-45C6-9211-170DBB077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83894"/>
              </p:ext>
            </p:extLst>
          </p:nvPr>
        </p:nvGraphicFramePr>
        <p:xfrm>
          <a:off x="2415769" y="4381421"/>
          <a:ext cx="1612902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199">
                  <a:extLst>
                    <a:ext uri="{9D8B030D-6E8A-4147-A177-3AD203B41FA5}">
                      <a16:colId xmlns:a16="http://schemas.microsoft.com/office/drawing/2014/main" xmlns="" val="3679938377"/>
                    </a:ext>
                  </a:extLst>
                </a:gridCol>
                <a:gridCol w="557703">
                  <a:extLst>
                    <a:ext uri="{9D8B030D-6E8A-4147-A177-3AD203B41FA5}">
                      <a16:colId xmlns:a16="http://schemas.microsoft.com/office/drawing/2014/main" xmlns="" val="27852688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7229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9440045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903DCCA-7359-41B1-8AFF-372F9F1F5ED7}"/>
              </a:ext>
            </a:extLst>
          </p:cNvPr>
          <p:cNvSpPr/>
          <p:nvPr/>
        </p:nvSpPr>
        <p:spPr>
          <a:xfrm>
            <a:off x="780274" y="4844690"/>
            <a:ext cx="5468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-Very well structured training, well summarized and getting to the point. I like the methodology used. 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66240B4-FCE9-4A11-B62D-2A19373AD630}"/>
              </a:ext>
            </a:extLst>
          </p:cNvPr>
          <p:cNvSpPr/>
          <p:nvPr/>
        </p:nvSpPr>
        <p:spPr>
          <a:xfrm>
            <a:off x="780274" y="5363646"/>
            <a:ext cx="5468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-Great program-could have used more time to explain all available avenues</a:t>
            </a:r>
            <a:r>
              <a:rPr lang="en-US" sz="1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907080A-17B9-42D8-8051-EA922EC51448}"/>
              </a:ext>
            </a:extLst>
          </p:cNvPr>
          <p:cNvSpPr/>
          <p:nvPr/>
        </p:nvSpPr>
        <p:spPr>
          <a:xfrm>
            <a:off x="780274" y="5882603"/>
            <a:ext cx="5468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-Very interactive approach. Adequately allowed for facilitator knowledge sharing and participant experience sharing and good depth for a short time-thanks much!</a:t>
            </a:r>
            <a:r>
              <a:rPr lang="en-US" sz="1400" dirty="0"/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CC9407F8-F0A6-404C-92CF-50D2247058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573803"/>
              </p:ext>
            </p:extLst>
          </p:nvPr>
        </p:nvGraphicFramePr>
        <p:xfrm>
          <a:off x="8367802" y="5106300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3840103936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6620965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4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2695460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604A7A1-50F2-4B40-B1B2-4E171D862114}"/>
              </a:ext>
            </a:extLst>
          </p:cNvPr>
          <p:cNvSpPr/>
          <p:nvPr/>
        </p:nvSpPr>
        <p:spPr>
          <a:xfrm>
            <a:off x="6764695" y="5493788"/>
            <a:ext cx="48699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-It's better to give us all these presentations through our email of registration. Don't forget the video regarding financial services certification.</a:t>
            </a:r>
            <a:r>
              <a:rPr lang="en-US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5B5331-D988-4411-8689-64100C57152A}"/>
              </a:ext>
            </a:extLst>
          </p:cNvPr>
          <p:cNvSpPr txBox="1"/>
          <p:nvPr/>
        </p:nvSpPr>
        <p:spPr>
          <a:xfrm>
            <a:off x="8157236" y="6313490"/>
            <a:ext cx="2084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-It’s an interesting topic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CCEDEF-B0AA-46AA-A684-6EE022EBA05D}"/>
              </a:ext>
            </a:extLst>
          </p:cNvPr>
          <p:cNvSpPr txBox="1"/>
          <p:nvPr/>
        </p:nvSpPr>
        <p:spPr>
          <a:xfrm>
            <a:off x="7462610" y="268225"/>
            <a:ext cx="286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Trainings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11EE557-2233-4BB2-A2D4-C7A961FC24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048074"/>
              </p:ext>
            </p:extLst>
          </p:nvPr>
        </p:nvGraphicFramePr>
        <p:xfrm>
          <a:off x="935205" y="904122"/>
          <a:ext cx="4612155" cy="320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FF2F4E9-1860-4851-AFBF-680766842B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530985"/>
              </p:ext>
            </p:extLst>
          </p:nvPr>
        </p:nvGraphicFramePr>
        <p:xfrm>
          <a:off x="6959902" y="1499268"/>
          <a:ext cx="4634691" cy="3060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8519F898-B80B-4C19-AC2E-09D9F3E1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77067"/>
              </p:ext>
            </p:extLst>
          </p:nvPr>
        </p:nvGraphicFramePr>
        <p:xfrm>
          <a:off x="2203957" y="4168059"/>
          <a:ext cx="1819402" cy="44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4021">
                  <a:extLst>
                    <a:ext uri="{9D8B030D-6E8A-4147-A177-3AD203B41FA5}">
                      <a16:colId xmlns:a16="http://schemas.microsoft.com/office/drawing/2014/main" xmlns="" val="3886173765"/>
                    </a:ext>
                  </a:extLst>
                </a:gridCol>
                <a:gridCol w="665381">
                  <a:extLst>
                    <a:ext uri="{9D8B030D-6E8A-4147-A177-3AD203B41FA5}">
                      <a16:colId xmlns:a16="http://schemas.microsoft.com/office/drawing/2014/main" xmlns="" val="987574454"/>
                    </a:ext>
                  </a:extLst>
                </a:gridCol>
              </a:tblGrid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10700776"/>
                  </a:ext>
                </a:extLst>
              </a:tr>
              <a:tr h="22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762569005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5829317-934B-42A8-B518-8B61AFEAB198}"/>
              </a:ext>
            </a:extLst>
          </p:cNvPr>
          <p:cNvSpPr/>
          <p:nvPr/>
        </p:nvSpPr>
        <p:spPr>
          <a:xfrm>
            <a:off x="1657516" y="4782314"/>
            <a:ext cx="31675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-Time wasn't enough for the entire topic</a:t>
            </a:r>
            <a:r>
              <a:rPr lang="en-US" sz="1400" dirty="0"/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F1386D19-8A3D-4B60-82E5-81A1A0D8F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012125"/>
              </p:ext>
            </p:extLst>
          </p:nvPr>
        </p:nvGraphicFramePr>
        <p:xfrm>
          <a:off x="8470797" y="4641510"/>
          <a:ext cx="1612902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199">
                  <a:extLst>
                    <a:ext uri="{9D8B030D-6E8A-4147-A177-3AD203B41FA5}">
                      <a16:colId xmlns:a16="http://schemas.microsoft.com/office/drawing/2014/main" xmlns="" val="591912155"/>
                    </a:ext>
                  </a:extLst>
                </a:gridCol>
                <a:gridCol w="557703">
                  <a:extLst>
                    <a:ext uri="{9D8B030D-6E8A-4147-A177-3AD203B41FA5}">
                      <a16:colId xmlns:a16="http://schemas.microsoft.com/office/drawing/2014/main" xmlns="" val="423172234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7744371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802447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CDA66E2-1ACF-4465-82E0-47150DBAA460}"/>
              </a:ext>
            </a:extLst>
          </p:cNvPr>
          <p:cNvSpPr/>
          <p:nvPr/>
        </p:nvSpPr>
        <p:spPr>
          <a:xfrm>
            <a:off x="6959903" y="5068211"/>
            <a:ext cx="46346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-It is very important to teach our clients members this section</a:t>
            </a:r>
            <a:r>
              <a:rPr lang="en-US" sz="1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9780D87-3431-4955-A8A0-8BC823D85A6D}"/>
              </a:ext>
            </a:extLst>
          </p:cNvPr>
          <p:cNvSpPr/>
          <p:nvPr/>
        </p:nvSpPr>
        <p:spPr>
          <a:xfrm>
            <a:off x="6928557" y="5381473"/>
            <a:ext cx="4634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-Interesting model that is well tailored to the microfinance sector. Very much interested</a:t>
            </a:r>
            <a:r>
              <a:rPr lang="en-US" sz="1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A63D5E9-6690-4A84-8DDE-1E3470F0ABE9}"/>
              </a:ext>
            </a:extLst>
          </p:cNvPr>
          <p:cNvSpPr/>
          <p:nvPr/>
        </p:nvSpPr>
        <p:spPr>
          <a:xfrm>
            <a:off x="6959902" y="5898988"/>
            <a:ext cx="4634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-Doing a step or 2 of the game to increase participation and engagement would be good. It would bring the game to life.</a:t>
            </a:r>
            <a:r>
              <a:rPr lang="en-US" sz="14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B6C9DA-C4AE-495F-9A75-38DDD0220275}"/>
              </a:ext>
            </a:extLst>
          </p:cNvPr>
          <p:cNvSpPr txBox="1"/>
          <p:nvPr/>
        </p:nvSpPr>
        <p:spPr>
          <a:xfrm>
            <a:off x="8619744" y="6422208"/>
            <a:ext cx="188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-The content is great!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5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81344D-05AA-4220-AC9E-577D093106DD}"/>
              </a:ext>
            </a:extLst>
          </p:cNvPr>
          <p:cNvSpPr txBox="1"/>
          <p:nvPr/>
        </p:nvSpPr>
        <p:spPr>
          <a:xfrm>
            <a:off x="7677804" y="409536"/>
            <a:ext cx="2949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Trainings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46DE94B3-1F93-4816-88AF-0255DD5FC6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008646"/>
              </p:ext>
            </p:extLst>
          </p:nvPr>
        </p:nvGraphicFramePr>
        <p:xfrm>
          <a:off x="1796035" y="1133856"/>
          <a:ext cx="8779764" cy="382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0290732-2E71-48BF-B305-10A73875A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27285"/>
              </p:ext>
            </p:extLst>
          </p:nvPr>
        </p:nvGraphicFramePr>
        <p:xfrm>
          <a:off x="5046599" y="5316748"/>
          <a:ext cx="2278634" cy="565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0737">
                  <a:extLst>
                    <a:ext uri="{9D8B030D-6E8A-4147-A177-3AD203B41FA5}">
                      <a16:colId xmlns:a16="http://schemas.microsoft.com/office/drawing/2014/main" xmlns="" val="2431217747"/>
                    </a:ext>
                  </a:extLst>
                </a:gridCol>
                <a:gridCol w="787897">
                  <a:extLst>
                    <a:ext uri="{9D8B030D-6E8A-4147-A177-3AD203B41FA5}">
                      <a16:colId xmlns:a16="http://schemas.microsoft.com/office/drawing/2014/main" xmlns="" val="1285746732"/>
                    </a:ext>
                  </a:extLst>
                </a:gridCol>
              </a:tblGrid>
              <a:tr h="282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43560500"/>
                  </a:ext>
                </a:extLst>
              </a:tr>
              <a:tr h="2829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Quality: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1849743"/>
                  </a:ext>
                </a:extLst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1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82DFCF-9C18-478A-9315-53A21A6D85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98179" y="869485"/>
            <a:ext cx="3055987" cy="1237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D75A4F-C16B-4B98-8D44-3EAF669EBB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lum contrast="20000"/>
          </a:blip>
          <a:stretch>
            <a:fillRect/>
          </a:stretch>
        </p:blipFill>
        <p:spPr>
          <a:xfrm>
            <a:off x="156118" y="2231005"/>
            <a:ext cx="11696287" cy="6962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8D4C2E-C667-4F83-99AB-489FD5EB46C0}"/>
              </a:ext>
            </a:extLst>
          </p:cNvPr>
          <p:cNvSpPr txBox="1"/>
          <p:nvPr/>
        </p:nvSpPr>
        <p:spPr>
          <a:xfrm>
            <a:off x="156118" y="2903019"/>
            <a:ext cx="11696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Reliability: </a:t>
            </a:r>
          </a:p>
          <a:p>
            <a:pPr marL="342900" indent="-342900" algn="ctr">
              <a:buAutoNum type="arabicPeriod"/>
            </a:pPr>
            <a:r>
              <a:rPr lang="en-US" dirty="0"/>
              <a:t>Speakers at the conference were competent and effective at facilitating discussion</a:t>
            </a:r>
          </a:p>
          <a:p>
            <a:pPr marL="342900" indent="-342900" algn="ctr">
              <a:buAutoNum type="arabicPeriod"/>
            </a:pPr>
            <a:r>
              <a:rPr lang="en-US" dirty="0"/>
              <a:t>The conference theme covered key issues in the industry</a:t>
            </a:r>
          </a:p>
          <a:p>
            <a:pPr algn="ctr"/>
            <a:r>
              <a:rPr lang="en-US" b="1" dirty="0"/>
              <a:t>Assurance:</a:t>
            </a:r>
          </a:p>
          <a:p>
            <a:pPr marL="342900" indent="-342900" algn="ctr">
              <a:buAutoNum type="arabicPeriod"/>
            </a:pPr>
            <a:r>
              <a:rPr lang="en-US" dirty="0"/>
              <a:t>My time was well spent at this conference</a:t>
            </a:r>
          </a:p>
          <a:p>
            <a:pPr marL="342900" indent="-342900" algn="ctr">
              <a:buAutoNum type="arabicPeriod"/>
            </a:pPr>
            <a:r>
              <a:rPr lang="en-US" dirty="0"/>
              <a:t>Session topics were relevant to my work</a:t>
            </a:r>
          </a:p>
          <a:p>
            <a:pPr algn="ctr"/>
            <a:r>
              <a:rPr lang="en-US" b="1" dirty="0"/>
              <a:t>Tangibility:</a:t>
            </a:r>
          </a:p>
          <a:p>
            <a:pPr marL="342900" indent="-342900" algn="ctr">
              <a:buAutoNum type="arabicPeriod"/>
            </a:pPr>
            <a:r>
              <a:rPr lang="en-US" dirty="0"/>
              <a:t>Pre-event communication and printed materials were informative, well presented and useful</a:t>
            </a:r>
          </a:p>
          <a:p>
            <a:pPr marL="342900" indent="-342900" algn="ctr">
              <a:buAutoNum type="arabicPeriod"/>
            </a:pPr>
            <a:r>
              <a:rPr lang="en-US" dirty="0"/>
              <a:t>The conference venue was well-organized and favorable to deriving the most benefit from the various sessions</a:t>
            </a:r>
          </a:p>
          <a:p>
            <a:pPr algn="ctr"/>
            <a:r>
              <a:rPr lang="en-US" b="1" dirty="0"/>
              <a:t>Empathy:</a:t>
            </a:r>
          </a:p>
          <a:p>
            <a:pPr marL="342900" indent="-342900" algn="ctr">
              <a:buAutoNum type="arabicPeriod"/>
            </a:pPr>
            <a:r>
              <a:rPr lang="en-US" dirty="0"/>
              <a:t>The agenda was flexible enough to engage, break and refocus</a:t>
            </a:r>
          </a:p>
          <a:p>
            <a:pPr marL="342900" indent="-342900" algn="ctr">
              <a:buAutoNum type="arabicPeriod"/>
            </a:pPr>
            <a:r>
              <a:rPr lang="en-US" dirty="0"/>
              <a:t>My questions and comments were taken into consideration by the speakers and/or conference organizers</a:t>
            </a:r>
          </a:p>
          <a:p>
            <a:pPr algn="ctr"/>
            <a:r>
              <a:rPr lang="en-US" b="1" dirty="0"/>
              <a:t>Responsiveness:</a:t>
            </a:r>
          </a:p>
          <a:p>
            <a:pPr algn="ctr"/>
            <a:r>
              <a:rPr lang="en-US" dirty="0"/>
              <a:t>1. The AMIR staff were courteous, helpful, and attentive to my needs during the conference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24EDDF-4BDF-4A59-B1A7-36EBE47AD17E}"/>
              </a:ext>
            </a:extLst>
          </p:cNvPr>
          <p:cNvSpPr txBox="1"/>
          <p:nvPr/>
        </p:nvSpPr>
        <p:spPr>
          <a:xfrm>
            <a:off x="8126714" y="468244"/>
            <a:ext cx="2798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Overall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C2C424-4596-4B0F-B52C-FDEB92232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4213" r="4885"/>
          <a:stretch/>
        </p:blipFill>
        <p:spPr>
          <a:xfrm>
            <a:off x="3343704" y="13640"/>
            <a:ext cx="8830108" cy="607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8274B0-76D6-44A0-90FE-15D8A18BBD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4" t="26452" r="20663"/>
          <a:stretch/>
        </p:blipFill>
        <p:spPr>
          <a:xfrm>
            <a:off x="122826" y="54586"/>
            <a:ext cx="3439239" cy="3574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6" r="10241" b="17964"/>
          <a:stretch/>
        </p:blipFill>
        <p:spPr bwMode="auto">
          <a:xfrm>
            <a:off x="59764" y="3531478"/>
            <a:ext cx="3534586" cy="342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2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">
        <p:checker/>
        <p:sndAc>
          <p:stSnd>
            <p:snd r:embed="rId2" name="chimes.wav"/>
          </p:stSnd>
        </p:sndAc>
      </p:transition>
    </mc:Choice>
    <mc:Fallback xmlns="">
      <p:transition spd="slow" advClick="0" advTm="1000">
        <p:checker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B82926-21D5-49F7-A57B-3DD2D701FF4B}"/>
              </a:ext>
            </a:extLst>
          </p:cNvPr>
          <p:cNvSpPr txBox="1"/>
          <p:nvPr/>
        </p:nvSpPr>
        <p:spPr>
          <a:xfrm>
            <a:off x="8090155" y="479496"/>
            <a:ext cx="259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Overall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137B3BE8-940F-410D-BBF3-BD2013C44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165553"/>
              </p:ext>
            </p:extLst>
          </p:nvPr>
        </p:nvGraphicFramePr>
        <p:xfrm>
          <a:off x="651576" y="1166647"/>
          <a:ext cx="10920314" cy="569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D40F68-2B76-4CEC-91CE-7AC8B5D686DD}"/>
              </a:ext>
            </a:extLst>
          </p:cNvPr>
          <p:cNvSpPr txBox="1"/>
          <p:nvPr/>
        </p:nvSpPr>
        <p:spPr>
          <a:xfrm>
            <a:off x="6841628" y="232643"/>
            <a:ext cx="5058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To all of those who contributed to ICRIF2018, thank you for your excellent work! It’s fair to conclude that the Conference was a great success!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" y="1310082"/>
            <a:ext cx="8063731" cy="393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0">
        <p14:honeycomb/>
        <p:sndAc>
          <p:stSnd>
            <p:snd r:embed="rId2" name="drumroll.wav"/>
          </p:stSnd>
        </p:sndAc>
      </p:transition>
    </mc:Choice>
    <mc:Fallback xmlns="">
      <p:transition spd="slow" advClick="0" advTm="0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50" r="3751" b="1"/>
          <a:stretch/>
        </p:blipFill>
        <p:spPr bwMode="auto">
          <a:xfrm>
            <a:off x="-5388" y="11918"/>
            <a:ext cx="12223670" cy="684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16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1000">
        <p14:glitter pattern="hexagon"/>
        <p:sndAc>
          <p:stSnd>
            <p:snd r:embed="rId2" name="camera.wav"/>
          </p:stSnd>
        </p:sndAc>
      </p:transition>
    </mc:Choice>
    <mc:Fallback xmlns="">
      <p:transition spd="slow" advClick="0" advTm="1000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67" y="79112"/>
            <a:ext cx="5927827" cy="3957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7" y="57794"/>
            <a:ext cx="5944110" cy="3962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3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1000">
        <p:split orient="vert"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EF4170-BA38-41FF-910D-F5AD944C0BEB}"/>
              </a:ext>
            </a:extLst>
          </p:cNvPr>
          <p:cNvSpPr/>
          <p:nvPr/>
        </p:nvSpPr>
        <p:spPr>
          <a:xfrm>
            <a:off x="6427563" y="-4"/>
            <a:ext cx="52379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</a:rPr>
              <a:t>Quick Overview</a:t>
            </a:r>
            <a:r>
              <a:rPr lang="en-US" sz="6000" dirty="0">
                <a:latin typeface="Calibri" panose="020F0502020204030204" pitchFamily="34" charset="0"/>
              </a:rPr>
              <a:t>​</a:t>
            </a:r>
            <a:endParaRPr lang="en-US" sz="6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B9C3E1-330A-465F-9DDA-943239B7BCA6}"/>
              </a:ext>
            </a:extLst>
          </p:cNvPr>
          <p:cNvSpPr/>
          <p:nvPr/>
        </p:nvSpPr>
        <p:spPr>
          <a:xfrm>
            <a:off x="104974" y="1511215"/>
            <a:ext cx="59955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</a:rPr>
              <a:t>350</a:t>
            </a:r>
            <a:r>
              <a:rPr lang="en-US" sz="2800" dirty="0">
                <a:latin typeface="Calibri" panose="020F0502020204030204" pitchFamily="34" charset="0"/>
              </a:rPr>
              <a:t> registrants​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indent="-457200" fontAlgn="base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</a:rPr>
              <a:t>249</a:t>
            </a:r>
            <a:r>
              <a:rPr lang="en-US" sz="2800" dirty="0">
                <a:latin typeface="Calibri" panose="020F0502020204030204" pitchFamily="34" charset="0"/>
              </a:rPr>
              <a:t> attendees​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indent="-457200" fontAlgn="base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</a:rPr>
              <a:t>25</a:t>
            </a:r>
            <a:r>
              <a:rPr lang="en-US" sz="2800" dirty="0">
                <a:latin typeface="Calibri" panose="020F0502020204030204" pitchFamily="34" charset="0"/>
              </a:rPr>
              <a:t> countries represented​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indent="-457200" fontAlgn="base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sz="2800" b="1" dirty="0">
                <a:latin typeface="Calibri" panose="020F0502020204030204" pitchFamily="34" charset="0"/>
              </a:rPr>
              <a:t>174</a:t>
            </a:r>
            <a:r>
              <a:rPr lang="en-US" sz="2800" dirty="0">
                <a:latin typeface="Calibri" panose="020F0502020204030204" pitchFamily="34" charset="0"/>
              </a:rPr>
              <a:t> organizations represented</a:t>
            </a:r>
            <a:r>
              <a:rPr lang="en-US" sz="2800" dirty="0" smtClean="0">
                <a:latin typeface="Calibri" panose="020F0502020204030204" pitchFamily="34" charset="0"/>
              </a:rPr>
              <a:t>​​</a:t>
            </a:r>
            <a:endParaRPr lang="en-US" sz="280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8" r="2011" b="4932"/>
          <a:stretch/>
        </p:blipFill>
        <p:spPr bwMode="auto">
          <a:xfrm>
            <a:off x="5128929" y="1419438"/>
            <a:ext cx="6868632" cy="3121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/>
          <a:stretch/>
        </p:blipFill>
        <p:spPr bwMode="auto">
          <a:xfrm>
            <a:off x="0" y="3373821"/>
            <a:ext cx="5603498" cy="348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38496" y="475448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r" fontAlgn="base">
              <a:buClr>
                <a:srgbClr val="0D6D18">
                  <a:lumMod val="75000"/>
                </a:srgbClr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D6D18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D6D18"/>
                </a:solidFill>
                <a:latin typeface="Calibri" panose="020F0502020204030204" pitchFamily="34" charset="0"/>
              </a:rPr>
              <a:t> plenary sessions​</a:t>
            </a:r>
            <a:endParaRPr lang="en-US" sz="2800" dirty="0">
              <a:solidFill>
                <a:srgbClr val="0D6D18"/>
              </a:solidFill>
              <a:latin typeface="Arial" panose="020B0604020202020204" pitchFamily="34" charset="0"/>
            </a:endParaRPr>
          </a:p>
          <a:p>
            <a:pPr marL="457200" lvl="0" indent="-457200" algn="r" fontAlgn="base">
              <a:buClr>
                <a:srgbClr val="0D6D18">
                  <a:lumMod val="75000"/>
                </a:srgbClr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D6D18"/>
                </a:solidFill>
                <a:latin typeface="Calibri" panose="020F0502020204030204" pitchFamily="34" charset="0"/>
              </a:rPr>
              <a:t>6</a:t>
            </a:r>
            <a:r>
              <a:rPr lang="en-US" sz="2800" dirty="0">
                <a:solidFill>
                  <a:srgbClr val="0D6D18"/>
                </a:solidFill>
                <a:latin typeface="Calibri" panose="020F0502020204030204" pitchFamily="34" charset="0"/>
              </a:rPr>
              <a:t> peer learning sessions​</a:t>
            </a:r>
            <a:endParaRPr lang="en-US" sz="2800" dirty="0">
              <a:solidFill>
                <a:srgbClr val="0D6D18"/>
              </a:solidFill>
              <a:latin typeface="Arial" panose="020B0604020202020204" pitchFamily="34" charset="0"/>
            </a:endParaRPr>
          </a:p>
          <a:p>
            <a:pPr marL="457200" lvl="0" indent="-457200" algn="r" fontAlgn="base">
              <a:buClr>
                <a:srgbClr val="0D6D18">
                  <a:lumMod val="75000"/>
                </a:srgbClr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rgbClr val="0D6D18"/>
                </a:solidFill>
                <a:latin typeface="Calibri" panose="020F0502020204030204" pitchFamily="34" charset="0"/>
              </a:rPr>
              <a:t>4</a:t>
            </a:r>
            <a:r>
              <a:rPr lang="en-US" sz="2800" dirty="0">
                <a:solidFill>
                  <a:srgbClr val="0D6D18"/>
                </a:solidFill>
                <a:latin typeface="Calibri" panose="020F0502020204030204" pitchFamily="34" charset="0"/>
              </a:rPr>
              <a:t> trainings​</a:t>
            </a:r>
            <a:endParaRPr lang="en-US" sz="2800" dirty="0">
              <a:solidFill>
                <a:srgbClr val="0D6D18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371" y="1481958"/>
            <a:ext cx="7328969" cy="48859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B1202F6-1162-47D8-870D-45AFE408C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001212"/>
              </p:ext>
            </p:extLst>
          </p:nvPr>
        </p:nvGraphicFramePr>
        <p:xfrm>
          <a:off x="-662152" y="1765737"/>
          <a:ext cx="9853448" cy="5542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67082B-63ED-4185-A650-62BE0110CCC6}"/>
              </a:ext>
            </a:extLst>
          </p:cNvPr>
          <p:cNvSpPr/>
          <p:nvPr/>
        </p:nvSpPr>
        <p:spPr>
          <a:xfrm>
            <a:off x="5134874" y="207941"/>
            <a:ext cx="6269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 by position type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3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97FD51-66C2-4D35-AEFB-69841F1A63A5}"/>
              </a:ext>
            </a:extLst>
          </p:cNvPr>
          <p:cNvSpPr/>
          <p:nvPr/>
        </p:nvSpPr>
        <p:spPr>
          <a:xfrm>
            <a:off x="4508936" y="206697"/>
            <a:ext cx="8666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 by Geographic Region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BAF851C-F513-41B1-ABF8-6586CF36B2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750777"/>
              </p:ext>
            </p:extLst>
          </p:nvPr>
        </p:nvGraphicFramePr>
        <p:xfrm>
          <a:off x="-2335989" y="1182597"/>
          <a:ext cx="10352755" cy="5984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883" y="1864734"/>
            <a:ext cx="6383088" cy="4261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79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97FD51-66C2-4D35-AEFB-69841F1A63A5}"/>
              </a:ext>
            </a:extLst>
          </p:cNvPr>
          <p:cNvSpPr/>
          <p:nvPr/>
        </p:nvSpPr>
        <p:spPr>
          <a:xfrm>
            <a:off x="4508936" y="206697"/>
            <a:ext cx="8666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 by Geographic Region</a:t>
            </a:r>
            <a:r>
              <a:rPr lang="en-US" sz="2800" dirty="0">
                <a:latin typeface="Calibri" panose="020F0502020204030204" pitchFamily="34" charset="0"/>
              </a:rPr>
              <a:t>​</a:t>
            </a:r>
            <a:endParaRPr lang="en-US" sz="2800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049F4DDA-FB35-4779-9AAF-46FD0D0C7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43252"/>
              </p:ext>
            </p:extLst>
          </p:nvPr>
        </p:nvGraphicFramePr>
        <p:xfrm>
          <a:off x="-2159876" y="216877"/>
          <a:ext cx="10403099" cy="718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5" y="1427293"/>
            <a:ext cx="6941431" cy="4633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09538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838D3AB-BE70-479A-9D52-F50B871850C4}"/>
              </a:ext>
            </a:extLst>
          </p:cNvPr>
          <p:cNvSpPr/>
          <p:nvPr/>
        </p:nvSpPr>
        <p:spPr>
          <a:xfrm>
            <a:off x="4736225" y="177927"/>
            <a:ext cx="780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Participants by Organization Type</a:t>
            </a:r>
            <a:r>
              <a:rPr lang="en-US" sz="4000" b="1" dirty="0">
                <a:latin typeface="Calibri" panose="020F0502020204030204" pitchFamily="34" charset="0"/>
              </a:rPr>
              <a:t>​</a:t>
            </a:r>
            <a:endParaRPr lang="en-US" sz="40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F27094EF-4305-4690-A047-4F00F9EC73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509385"/>
              </p:ext>
            </p:extLst>
          </p:nvPr>
        </p:nvGraphicFramePr>
        <p:xfrm>
          <a:off x="104974" y="1986455"/>
          <a:ext cx="7635896" cy="476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94"/>
          <a:stretch/>
        </p:blipFill>
        <p:spPr bwMode="auto">
          <a:xfrm>
            <a:off x="6900410" y="2207173"/>
            <a:ext cx="5916956" cy="40602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6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67DCB8-F3E6-453E-B7D4-0ABBA193B7EC}"/>
              </a:ext>
            </a:extLst>
          </p:cNvPr>
          <p:cNvSpPr txBox="1"/>
          <p:nvPr/>
        </p:nvSpPr>
        <p:spPr>
          <a:xfrm>
            <a:off x="7803930" y="390303"/>
            <a:ext cx="2619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Plenaries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C6F33B4-9CF5-451B-95CD-49E633DF90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718711"/>
              </p:ext>
            </p:extLst>
          </p:nvPr>
        </p:nvGraphicFramePr>
        <p:xfrm>
          <a:off x="1160024" y="908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B01E90A-B9A7-487C-9B3E-6238A5135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7316362"/>
              </p:ext>
            </p:extLst>
          </p:nvPr>
        </p:nvGraphicFramePr>
        <p:xfrm>
          <a:off x="6614457" y="1696302"/>
          <a:ext cx="4675335" cy="281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3EE6B1D-A93F-43B9-9D70-0BBDB456B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222306"/>
              </p:ext>
            </p:extLst>
          </p:nvPr>
        </p:nvGraphicFramePr>
        <p:xfrm>
          <a:off x="2502663" y="3856233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290319664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63687121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Usefulness: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854361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9583506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196E2C-0E56-4BDE-BC87-90990BF9B96A}"/>
              </a:ext>
            </a:extLst>
          </p:cNvPr>
          <p:cNvSpPr/>
          <p:nvPr/>
        </p:nvSpPr>
        <p:spPr>
          <a:xfrm>
            <a:off x="660152" y="4314219"/>
            <a:ext cx="5571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-Most of the staff that was being discussed mainly applies to people/organizations that deal with the middle to high class clients but for the poor class, we have very little to learn.</a:t>
            </a:r>
            <a:r>
              <a:rPr lang="en-US" sz="14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8BB3981-3CE4-4A29-AA3E-7D7CB00B3032}"/>
              </a:ext>
            </a:extLst>
          </p:cNvPr>
          <p:cNvSpPr/>
          <p:nvPr/>
        </p:nvSpPr>
        <p:spPr>
          <a:xfrm>
            <a:off x="660152" y="5112480"/>
            <a:ext cx="55717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-I feel we did not hear much about client experience. The main presentation was boring, mainly ready from notes. Very disappointing first session. 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30A1AAD-FCED-4923-A8CF-52DA83AA5A9A}"/>
              </a:ext>
            </a:extLst>
          </p:cNvPr>
          <p:cNvSpPr/>
          <p:nvPr/>
        </p:nvSpPr>
        <p:spPr>
          <a:xfrm>
            <a:off x="660152" y="5851145"/>
            <a:ext cx="5571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-Need to improve on time management to allow more questions</a:t>
            </a:r>
            <a:r>
              <a:rPr lang="en-US" sz="14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C05F7CE-6FA3-4D6B-81CE-3FB1004A1E01}"/>
              </a:ext>
            </a:extLst>
          </p:cNvPr>
          <p:cNvSpPr/>
          <p:nvPr/>
        </p:nvSpPr>
        <p:spPr>
          <a:xfrm>
            <a:off x="660152" y="6271033"/>
            <a:ext cx="5571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-The presentation should have some examples from the project so far </a:t>
            </a:r>
            <a:endParaRPr lang="en-US" sz="1400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A189B295-A8B1-4922-9F87-42A03B80E8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756265"/>
              </p:ext>
            </p:extLst>
          </p:nvPr>
        </p:nvGraphicFramePr>
        <p:xfrm>
          <a:off x="8120277" y="4671883"/>
          <a:ext cx="16637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5261">
                  <a:extLst>
                    <a:ext uri="{9D8B030D-6E8A-4147-A177-3AD203B41FA5}">
                      <a16:colId xmlns:a16="http://schemas.microsoft.com/office/drawing/2014/main" xmlns="" val="457291143"/>
                    </a:ext>
                  </a:extLst>
                </a:gridCol>
                <a:gridCol w="608439">
                  <a:extLst>
                    <a:ext uri="{9D8B030D-6E8A-4147-A177-3AD203B41FA5}">
                      <a16:colId xmlns:a16="http://schemas.microsoft.com/office/drawing/2014/main" xmlns="" val="299533722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Usefulness: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0273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Quality: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21758069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6AD495C-E0FC-4B58-887B-BDEF57FEDEFF}"/>
              </a:ext>
            </a:extLst>
          </p:cNvPr>
          <p:cNvSpPr/>
          <p:nvPr/>
        </p:nvSpPr>
        <p:spPr>
          <a:xfrm>
            <a:off x="6397901" y="5070269"/>
            <a:ext cx="510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</a:rPr>
              <a:t>Make the plenary more practical and interactive. This is not a classroom lecture. </a:t>
            </a:r>
            <a:endParaRPr lang="en-US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91A3F62-D44F-40D6-8F02-B82147ADC03F}"/>
              </a:ext>
            </a:extLst>
          </p:cNvPr>
          <p:cNvSpPr/>
          <p:nvPr/>
        </p:nvSpPr>
        <p:spPr>
          <a:xfrm>
            <a:off x="6436777" y="5514659"/>
            <a:ext cx="510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-Taker more questions and include some success stories from different countries</a:t>
            </a:r>
            <a:r>
              <a:rPr lang="en-US" sz="1400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47EF5BD-CD99-40E5-878B-8050581A64F4}"/>
              </a:ext>
            </a:extLst>
          </p:cNvPr>
          <p:cNvSpPr/>
          <p:nvPr/>
        </p:nvSpPr>
        <p:spPr>
          <a:xfrm>
            <a:off x="6436777" y="5938801"/>
            <a:ext cx="5108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</a:rPr>
              <a:t>More practical examples of how enabling environments are impacting practitioners</a:t>
            </a:r>
            <a:r>
              <a:rPr lang="en-US" sz="1400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DFCB23E-9922-4B75-B7B6-4AFDB6416DEE}"/>
              </a:ext>
            </a:extLst>
          </p:cNvPr>
          <p:cNvSpPr/>
          <p:nvPr/>
        </p:nvSpPr>
        <p:spPr>
          <a:xfrm>
            <a:off x="8198030" y="6335895"/>
            <a:ext cx="15859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sz="1400" dirty="0">
                <a:latin typeface="Calibri" panose="020F0502020204030204" pitchFamily="34" charset="0"/>
              </a:rPr>
              <a:t>Great moderation 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C6F941-7982-4382-8342-903158758E43}"/>
              </a:ext>
            </a:extLst>
          </p:cNvPr>
          <p:cNvSpPr txBox="1"/>
          <p:nvPr/>
        </p:nvSpPr>
        <p:spPr>
          <a:xfrm>
            <a:off x="8241193" y="6533309"/>
            <a:ext cx="1499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-Good panelists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4" y="216877"/>
            <a:ext cx="1093205" cy="10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002" y="6139031"/>
            <a:ext cx="557046" cy="70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2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5">
      <a:dk1>
        <a:srgbClr val="0D6D18"/>
      </a:dk1>
      <a:lt1>
        <a:sysClr val="window" lastClr="FFFFFF"/>
      </a:lt1>
      <a:dk2>
        <a:srgbClr val="0D6D18"/>
      </a:dk2>
      <a:lt2>
        <a:srgbClr val="0D6D18"/>
      </a:lt2>
      <a:accent1>
        <a:srgbClr val="095112"/>
      </a:accent1>
      <a:accent2>
        <a:srgbClr val="74EE82"/>
      </a:accent2>
      <a:accent3>
        <a:srgbClr val="0D6D18"/>
      </a:accent3>
      <a:accent4>
        <a:srgbClr val="0D6D18"/>
      </a:accent4>
      <a:accent5>
        <a:srgbClr val="0D6D18"/>
      </a:accent5>
      <a:accent6>
        <a:srgbClr val="B9F6C0"/>
      </a:accent6>
      <a:hlink>
        <a:srgbClr val="095112"/>
      </a:hlink>
      <a:folHlink>
        <a:srgbClr val="FFFF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5">
    <a:dk1>
      <a:srgbClr val="0D6D18"/>
    </a:dk1>
    <a:lt1>
      <a:sysClr val="window" lastClr="FFFFFF"/>
    </a:lt1>
    <a:dk2>
      <a:srgbClr val="0D6D18"/>
    </a:dk2>
    <a:lt2>
      <a:srgbClr val="0D6D18"/>
    </a:lt2>
    <a:accent1>
      <a:srgbClr val="095112"/>
    </a:accent1>
    <a:accent2>
      <a:srgbClr val="74EE82"/>
    </a:accent2>
    <a:accent3>
      <a:srgbClr val="0D6D18"/>
    </a:accent3>
    <a:accent4>
      <a:srgbClr val="0D6D18"/>
    </a:accent4>
    <a:accent5>
      <a:srgbClr val="0D6D18"/>
    </a:accent5>
    <a:accent6>
      <a:srgbClr val="B9F6C0"/>
    </a:accent6>
    <a:hlink>
      <a:srgbClr val="095112"/>
    </a:hlink>
    <a:folHlink>
      <a:srgbClr val="FFFFFF"/>
    </a:folHlink>
  </a:clrScheme>
  <a:fontScheme name="Waveform">
    <a:majorFont>
      <a:latin typeface="Candara"/>
      <a:ea typeface=""/>
      <a:cs typeface=""/>
      <a:font script="Jpan" typeface="HGP明朝E"/>
      <a:font script="Hang" typeface="HY그래픽M"/>
      <a:font script="Hans" typeface="华文新魏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HGP明朝E"/>
      <a:font script="Hang" typeface="HY그래픽M"/>
      <a:font script="Hans" typeface="华文楷体"/>
      <a:font script="Hant" typeface="標楷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Waveform">
    <a:fillStyleLst>
      <a:solidFill>
        <a:schemeClr val="phClr"/>
      </a:solidFill>
      <a:gradFill rotWithShape="1">
        <a:gsLst>
          <a:gs pos="0">
            <a:schemeClr val="phClr">
              <a:tint val="0"/>
            </a:schemeClr>
          </a:gs>
          <a:gs pos="44000">
            <a:schemeClr val="phClr">
              <a:tint val="60000"/>
              <a:satMod val="120000"/>
            </a:schemeClr>
          </a:gs>
          <a:gs pos="100000">
            <a:schemeClr val="phClr">
              <a:tint val="90000"/>
              <a:alpha val="100000"/>
              <a:lumMod val="90000"/>
            </a:schemeClr>
          </a:gs>
        </a:gsLst>
        <a:lin ang="5400000" scaled="0"/>
      </a:gradFill>
      <a:gradFill rotWithShape="1">
        <a:gsLst>
          <a:gs pos="0">
            <a:schemeClr val="phClr">
              <a:tint val="96000"/>
              <a:satMod val="120000"/>
              <a:lumMod val="120000"/>
            </a:schemeClr>
          </a:gs>
          <a:gs pos="100000">
            <a:schemeClr val="phClr">
              <a:shade val="89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lumMod val="8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a:effectStyle>
      <a:effectStyle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phClr">
              <a:shade val="25000"/>
              <a:satMod val="18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40000">
            <a:schemeClr val="phClr">
              <a:tint val="94000"/>
              <a:shade val="94000"/>
              <a:alpha val="100000"/>
              <a:satMod val="114000"/>
              <a:lumMod val="114000"/>
            </a:schemeClr>
          </a:gs>
          <a:gs pos="74000">
            <a:schemeClr val="phClr">
              <a:tint val="94000"/>
              <a:shade val="94000"/>
              <a:satMod val="128000"/>
              <a:lumMod val="100000"/>
            </a:schemeClr>
          </a:gs>
          <a:gs pos="100000">
            <a:schemeClr val="phClr">
              <a:tint val="98000"/>
              <a:shade val="100000"/>
              <a:hueMod val="98000"/>
              <a:satMod val="100000"/>
              <a:lumMod val="74000"/>
            </a:schemeClr>
          </a:gs>
        </a:gsLst>
        <a:path path="circle">
          <a:fillToRect l="20000" t="-40000" r="20000" b="140000"/>
        </a:path>
      </a:gradFill>
      <a:blipFill rotWithShape="1">
        <a:blip xmlns:r="http://schemas.openxmlformats.org/officeDocument/2006/relationships" r:embed="rId1">
          <a:duotone>
            <a:schemeClr val="phClr">
              <a:tint val="96000"/>
              <a:satMod val="130000"/>
              <a:lumMod val="50000"/>
            </a:schemeClr>
            <a:schemeClr val="phClr">
              <a:tint val="96000"/>
              <a:satMod val="114000"/>
              <a:lumMod val="114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1333</TotalTime>
  <Words>1023</Words>
  <Application>Microsoft Office PowerPoint</Application>
  <PresentationFormat>Custom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Waveform</vt:lpstr>
      <vt:lpstr>Evaluation Results for ICRIF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Chafey</dc:creator>
  <cp:lastModifiedBy>Hirwa</cp:lastModifiedBy>
  <cp:revision>83</cp:revision>
  <dcterms:created xsi:type="dcterms:W3CDTF">2018-04-05T14:51:22Z</dcterms:created>
  <dcterms:modified xsi:type="dcterms:W3CDTF">2018-05-04T12:18:39Z</dcterms:modified>
</cp:coreProperties>
</file>